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96" r:id="rId2"/>
    <p:sldId id="282" r:id="rId3"/>
    <p:sldId id="283" r:id="rId4"/>
    <p:sldId id="281" r:id="rId5"/>
    <p:sldId id="280" r:id="rId6"/>
    <p:sldId id="297" r:id="rId7"/>
    <p:sldId id="285" r:id="rId8"/>
    <p:sldId id="286" r:id="rId9"/>
    <p:sldId id="298" r:id="rId10"/>
    <p:sldId id="299" r:id="rId11"/>
    <p:sldId id="306" r:id="rId12"/>
    <p:sldId id="300" r:id="rId13"/>
    <p:sldId id="302" r:id="rId14"/>
    <p:sldId id="303" r:id="rId15"/>
    <p:sldId id="304" r:id="rId16"/>
    <p:sldId id="305" r:id="rId17"/>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2" autoAdjust="0"/>
    <p:restoredTop sz="94717" autoAdjust="0"/>
  </p:normalViewPr>
  <p:slideViewPr>
    <p:cSldViewPr snapToGrid="0" snapToObjects="1">
      <p:cViewPr>
        <p:scale>
          <a:sx n="90" d="100"/>
          <a:sy n="90" d="100"/>
        </p:scale>
        <p:origin x="-1560" y="-378"/>
      </p:cViewPr>
      <p:guideLst>
        <p:guide orient="horz" pos="2160"/>
        <p:guide pos="2880"/>
      </p:guideLst>
    </p:cSldViewPr>
  </p:slideViewPr>
  <p:outlineViewPr>
    <p:cViewPr>
      <p:scale>
        <a:sx n="33" d="100"/>
        <a:sy n="33" d="100"/>
      </p:scale>
      <p:origin x="0" y="79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3554BFD9-62C7-4904-9AAB-8AB5D81F5F93}" type="datetimeFigureOut">
              <a:rPr lang="en-US" smtClean="0"/>
              <a:t>3/18/2017</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A6B62334-85CA-4CC6-9219-ABD878F4C248}" type="slidenum">
              <a:rPr lang="en-US" smtClean="0"/>
              <a:t>‹#›</a:t>
            </a:fld>
            <a:endParaRPr lang="en-US"/>
          </a:p>
        </p:txBody>
      </p:sp>
    </p:spTree>
    <p:extLst>
      <p:ext uri="{BB962C8B-B14F-4D97-AF65-F5344CB8AC3E}">
        <p14:creationId xmlns:p14="http://schemas.microsoft.com/office/powerpoint/2010/main" val="4107480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10"/>
          </p:nvPr>
        </p:nvSpPr>
        <p:spPr/>
        <p:txBody>
          <a:bodyPr/>
          <a:lstStyle/>
          <a:p>
            <a:fld id="{A6B62334-85CA-4CC6-9219-ABD878F4C248}"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768454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10"/>
          </p:nvPr>
        </p:nvSpPr>
        <p:spPr/>
        <p:txBody>
          <a:bodyPr/>
          <a:lstStyle/>
          <a:p>
            <a:fld id="{A6B62334-85CA-4CC6-9219-ABD878F4C248}"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272964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CA"/>
              <a:t>Click to edit Master title style</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2DF66AD8-BC4A-4004-9882-414398D930CA}" type="datetimeFigureOut">
              <a:rPr lang="en-US" smtClean="0"/>
              <a:t>3/18/2017</a:t>
            </a:fld>
            <a:endParaRPr lang="en-US"/>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B9D2C864-9362-43C7-A136-D9C41D93A96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a:p>
        </p:txBody>
      </p:sp>
      <p:sp>
        <p:nvSpPr>
          <p:cNvPr id="5" name="Date Placeholder 4"/>
          <p:cNvSpPr>
            <a:spLocks noGrp="1"/>
          </p:cNvSpPr>
          <p:nvPr>
            <p:ph type="dt" sz="half" idx="10"/>
          </p:nvPr>
        </p:nvSpPr>
        <p:spPr/>
        <p:txBody>
          <a:bodyPr/>
          <a:lstStyle/>
          <a:p>
            <a:fld id="{2DF66AD8-BC4A-4004-9882-414398D930CA}" type="datetimeFigureOut">
              <a:rPr lang="en-US" smtClean="0"/>
              <a:t>3/18/2017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5" name="Date Placeholder 4"/>
          <p:cNvSpPr>
            <a:spLocks noGrp="1"/>
          </p:cNvSpPr>
          <p:nvPr>
            <p:ph type="dt" sz="half" idx="10"/>
          </p:nvPr>
        </p:nvSpPr>
        <p:spPr/>
        <p:txBody>
          <a:bodyPr/>
          <a:lstStyle/>
          <a:p>
            <a:fld id="{2DF66AD8-BC4A-4004-9882-414398D930CA}" type="datetimeFigureOut">
              <a:rPr lang="en-US" smtClean="0"/>
              <a:t>3/18/2017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a:p>
        </p:txBody>
      </p:sp>
      <p:sp>
        <p:nvSpPr>
          <p:cNvPr id="3" name="Date Placeholder 2"/>
          <p:cNvSpPr>
            <a:spLocks noGrp="1"/>
          </p:cNvSpPr>
          <p:nvPr>
            <p:ph type="dt" sz="half" idx="10"/>
          </p:nvPr>
        </p:nvSpPr>
        <p:spPr/>
        <p:txBody>
          <a:bodyPr/>
          <a:lstStyle/>
          <a:p>
            <a:fld id="{2DF66AD8-BC4A-4004-9882-414398D930CA}" type="datetimeFigureOut">
              <a:rPr lang="en-US" smtClean="0"/>
              <a:t>3/18/2017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F66AD8-BC4A-4004-9882-414398D930CA}" type="datetimeFigureOut">
              <a:rPr lang="en-US" smtClean="0"/>
              <a:t>3/18/2017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CA"/>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4" name="Text Placeholder 3"/>
          <p:cNvSpPr>
            <a:spLocks noGrp="1"/>
          </p:cNvSpPr>
          <p:nvPr>
            <p:ph type="body" sz="half" idx="2"/>
          </p:nvPr>
        </p:nvSpPr>
        <p:spPr>
          <a:xfrm>
            <a:off x="914398" y="2866030"/>
            <a:ext cx="3563938"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t>3/18/2017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CA"/>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t>3/18/2017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en-CA"/>
              <a:t>Drag picture to placeholder or click icon to add</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en-CA"/>
              <a:t>Drag picture to placeholder or click icon to add</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en-CA"/>
              <a:t>Drag picture to placeholder or click icon to add</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CA"/>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t>3/18/2017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CA"/>
              <a:t>Click to edit Master title style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t>3/18/2017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en-CA"/>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CA"/>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en-CA"/>
              <a:t>Drag picture to placeholder or click icon to add</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n-CA"/>
              <a:t>Drag picture to placeholder or click icon to add</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t>3/18/2017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4" name="Date Placeholder 3"/>
          <p:cNvSpPr>
            <a:spLocks noGrp="1"/>
          </p:cNvSpPr>
          <p:nvPr>
            <p:ph type="dt" sz="half" idx="10"/>
          </p:nvPr>
        </p:nvSpPr>
        <p:spPr/>
        <p:txBody>
          <a:bodyPr/>
          <a:lstStyle/>
          <a:p>
            <a:fld id="{2DF66AD8-BC4A-4004-9882-414398D930CA}" type="datetimeFigureOut">
              <a:rPr lang="en-US" smtClean="0"/>
              <a:t>3/18/2017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a:p>
        </p:txBody>
      </p:sp>
      <p:sp>
        <p:nvSpPr>
          <p:cNvPr id="3" name="Content Placeholder 2"/>
          <p:cNvSpPr>
            <a:spLocks noGrp="1"/>
          </p:cNvSpPr>
          <p:nvPr>
            <p:ph idx="1"/>
          </p:nvPr>
        </p:nvSpPr>
        <p:spPr/>
        <p:txBody>
          <a:bodyPr/>
          <a:lstStyle>
            <a:lvl5pPr>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4" name="Date Placeholder 3"/>
          <p:cNvSpPr>
            <a:spLocks noGrp="1"/>
          </p:cNvSpPr>
          <p:nvPr>
            <p:ph type="dt" sz="half" idx="10"/>
          </p:nvPr>
        </p:nvSpPr>
        <p:spPr/>
        <p:txBody>
          <a:bodyPr/>
          <a:lstStyle/>
          <a:p>
            <a:fld id="{2DF66AD8-BC4A-4004-9882-414398D930CA}" type="datetimeFigureOut">
              <a:rPr lang="en-US" smtClean="0"/>
              <a:t>3/18/2017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en-CA"/>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lvl5pPr>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4" name="Date Placeholder 3"/>
          <p:cNvSpPr>
            <a:spLocks noGrp="1"/>
          </p:cNvSpPr>
          <p:nvPr>
            <p:ph type="dt" sz="half" idx="10"/>
          </p:nvPr>
        </p:nvSpPr>
        <p:spPr/>
        <p:txBody>
          <a:bodyPr/>
          <a:lstStyle/>
          <a:p>
            <a:fld id="{2DF66AD8-BC4A-4004-9882-414398D930CA}" type="datetimeFigureOut">
              <a:rPr lang="en-US" smtClean="0"/>
              <a:t>3/18/2017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CA"/>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en-CA"/>
              <a:t>Click to edit Master title style</a:t>
            </a:r>
            <a:endParaRPr dirty="0"/>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dirty="0"/>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2DF66AD8-BC4A-4004-9882-414398D930CA}" type="datetimeFigureOut">
              <a:rPr lang="en-US" smtClean="0"/>
              <a:t>3/18/2017</a:t>
            </a:fld>
            <a:endParaRPr lang="en-US"/>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B9D2C864-9362-43C7-A136-D9C41D93A96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CA"/>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n-CA"/>
              <a:t>Click to edit Master text styles</a:t>
            </a:r>
          </a:p>
        </p:txBody>
      </p:sp>
      <p:sp>
        <p:nvSpPr>
          <p:cNvPr id="4" name="Date Placeholder 3"/>
          <p:cNvSpPr>
            <a:spLocks noGrp="1"/>
          </p:cNvSpPr>
          <p:nvPr>
            <p:ph type="dt" sz="half" idx="10"/>
          </p:nvPr>
        </p:nvSpPr>
        <p:spPr/>
        <p:txBody>
          <a:bodyPr/>
          <a:lstStyle/>
          <a:p>
            <a:fld id="{2DF66AD8-BC4A-4004-9882-414398D930CA}" type="datetimeFigureOut">
              <a:rPr lang="en-US" smtClean="0"/>
              <a:t>3/18/2017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CA"/>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en-CA"/>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p>
            <a:fld id="{2DF66AD8-BC4A-4004-9882-414398D930CA}" type="datetimeFigureOut">
              <a:rPr lang="en-US" smtClean="0"/>
              <a:t>3/18/2017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CA"/>
              <a:t>Click to edit Master title style</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en-CA"/>
              <a:t>Drag picture to placeholder or click icon to add</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t>3/18/2017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5" name="Date Placeholder 4"/>
          <p:cNvSpPr>
            <a:spLocks noGrp="1"/>
          </p:cNvSpPr>
          <p:nvPr>
            <p:ph type="dt" sz="half" idx="10"/>
          </p:nvPr>
        </p:nvSpPr>
        <p:spPr/>
        <p:txBody>
          <a:bodyPr/>
          <a:lstStyle/>
          <a:p>
            <a:fld id="{2DF66AD8-BC4A-4004-9882-414398D930CA}" type="datetimeFigureOut">
              <a:rPr lang="en-US" smtClean="0"/>
              <a:t>3/18/2017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7" name="Date Placeholder 6"/>
          <p:cNvSpPr>
            <a:spLocks noGrp="1"/>
          </p:cNvSpPr>
          <p:nvPr>
            <p:ph type="dt" sz="half" idx="10"/>
          </p:nvPr>
        </p:nvSpPr>
        <p:spPr/>
        <p:txBody>
          <a:bodyPr/>
          <a:lstStyle/>
          <a:p>
            <a:fld id="{2DF66AD8-BC4A-4004-9882-414398D930CA}" type="datetimeFigureOut">
              <a:rPr lang="en-US" smtClean="0"/>
              <a:t>3/18/2017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D2C864-9362-43C7-A136-D9C41D93A96D}" type="slidenum">
              <a:rPr lang="en-US" smtClean="0"/>
              <a:t>‹#›</a:t>
            </a:fld>
            <a:endParaRPr lang="en-US"/>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5" name="Date Placeholder 4"/>
          <p:cNvSpPr>
            <a:spLocks noGrp="1"/>
          </p:cNvSpPr>
          <p:nvPr>
            <p:ph type="dt" sz="half" idx="10"/>
          </p:nvPr>
        </p:nvSpPr>
        <p:spPr/>
        <p:txBody>
          <a:bodyPr/>
          <a:lstStyle/>
          <a:p>
            <a:fld id="{2DF66AD8-BC4A-4004-9882-414398D930CA}" type="datetimeFigureOut">
              <a:rPr lang="en-US" smtClean="0"/>
              <a:t>3/18/2017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8.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7.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en-CA"/>
              <a:t>Click to edit Master title style</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2DF66AD8-BC4A-4004-9882-414398D930CA}" type="datetimeFigureOut">
              <a:rPr lang="en-US" smtClean="0"/>
              <a:t>3/18/2017</a:t>
            </a:fld>
            <a:endParaRPr lang="en-US"/>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B9D2C864-9362-43C7-A136-D9C41D93A96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tiff"/><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24.tiff"/><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hyperlink" Target="http://www.famou5.ca/binaural" TargetMode="External"/><Relationship Id="rId2" Type="http://schemas.openxmlformats.org/officeDocument/2006/relationships/image" Target="../media/image25.png"/><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8.png"/><Relationship Id="rId5" Type="http://schemas.openxmlformats.org/officeDocument/2006/relationships/hyperlink" Target="https://vimeo.com/150376397" TargetMode="Externa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www.lyricsmode.com/lyrics/b/buffy_sainte_marie/no_no_keshagesh.html" TargetMode="Externa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1.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hyperlink" Target="https://vimeo.com/187730099" TargetMode="Externa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2103" y="3596248"/>
            <a:ext cx="6164673" cy="1162050"/>
          </a:xfrm>
        </p:spPr>
        <p:txBody>
          <a:bodyPr/>
          <a:lstStyle/>
          <a:p>
            <a:r>
              <a:rPr lang="en-US" sz="4000" dirty="0"/>
              <a:t>To Suffrage </a:t>
            </a:r>
            <a:r>
              <a:rPr lang="en-US" sz="4000" dirty="0" smtClean="0"/>
              <a:t>and </a:t>
            </a:r>
            <a:r>
              <a:rPr lang="en-US" sz="4000" dirty="0"/>
              <a:t>Beyond</a:t>
            </a:r>
          </a:p>
        </p:txBody>
      </p:sp>
      <p:sp>
        <p:nvSpPr>
          <p:cNvPr id="4" name="Text Placeholder 3"/>
          <p:cNvSpPr>
            <a:spLocks noGrp="1"/>
          </p:cNvSpPr>
          <p:nvPr>
            <p:ph type="body" sz="half" idx="2"/>
          </p:nvPr>
        </p:nvSpPr>
        <p:spPr>
          <a:xfrm>
            <a:off x="2934586" y="4781155"/>
            <a:ext cx="5287005" cy="979985"/>
          </a:xfrm>
        </p:spPr>
        <p:txBody>
          <a:bodyPr>
            <a:normAutofit fontScale="55000" lnSpcReduction="20000"/>
          </a:bodyPr>
          <a:lstStyle/>
          <a:p>
            <a:pPr algn="r"/>
            <a:r>
              <a:rPr lang="en-US" sz="3200" dirty="0"/>
              <a:t>Looking at the different women and groups involved </a:t>
            </a:r>
            <a:endParaRPr lang="en-US" sz="3200" dirty="0" smtClean="0"/>
          </a:p>
          <a:p>
            <a:pPr algn="r"/>
            <a:r>
              <a:rPr lang="en-US" sz="3200" dirty="0" smtClean="0"/>
              <a:t>in </a:t>
            </a:r>
            <a:r>
              <a:rPr lang="en-US" sz="3200" dirty="0"/>
              <a:t>the </a:t>
            </a:r>
            <a:r>
              <a:rPr lang="en-US" sz="3200" dirty="0" smtClean="0"/>
              <a:t>suffrage </a:t>
            </a:r>
            <a:r>
              <a:rPr lang="en-US" sz="3200" dirty="0"/>
              <a:t>movement - especially the women </a:t>
            </a:r>
            <a:r>
              <a:rPr lang="en-US" sz="3200" dirty="0" smtClean="0"/>
              <a:t>who</a:t>
            </a:r>
          </a:p>
          <a:p>
            <a:pPr algn="r"/>
            <a:r>
              <a:rPr lang="en-US" sz="3200" dirty="0" smtClean="0"/>
              <a:t> </a:t>
            </a:r>
            <a:r>
              <a:rPr lang="en-US" sz="3200" dirty="0"/>
              <a:t>are still activists today. </a:t>
            </a:r>
          </a:p>
          <a:p>
            <a:endParaRPr lang="en-US" dirty="0"/>
          </a:p>
        </p:txBody>
      </p:sp>
      <p:pic>
        <p:nvPicPr>
          <p:cNvPr id="1536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79079" y="5602287"/>
            <a:ext cx="15101888" cy="12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8982" y="6175079"/>
            <a:ext cx="944563"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319024" y="6181429"/>
            <a:ext cx="944563"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733710" y="6171904"/>
            <a:ext cx="1042987"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6" name="Picture 6"/>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597614" y="6181429"/>
            <a:ext cx="1206500"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rot="21235363">
            <a:off x="1027166" y="4048469"/>
            <a:ext cx="1656223" cy="184666"/>
          </a:xfrm>
          <a:prstGeom prst="rect">
            <a:avLst/>
          </a:prstGeom>
          <a:noFill/>
        </p:spPr>
        <p:txBody>
          <a:bodyPr wrap="none" rtlCol="0">
            <a:spAutoFit/>
          </a:bodyPr>
          <a:lstStyle/>
          <a:p>
            <a:r>
              <a:rPr lang="en-US" sz="600" dirty="0">
                <a:solidFill>
                  <a:prstClr val="black"/>
                </a:solidFill>
              </a:rPr>
              <a:t>Provincial Archives of Saskatchewan, R-B4482-1 </a:t>
            </a:r>
          </a:p>
        </p:txBody>
      </p:sp>
      <p:pic>
        <p:nvPicPr>
          <p:cNvPr id="5" name="Picture 2" descr="K:\desktop\Exhibits\Suffrage\Panels and Biographies\Museum Panels\Texts TC\Colin Suffrage Exhibit Panels\COLIN PANELS 1-9 Folder\Links\R_B4482.tif"/>
          <p:cNvPicPr>
            <a:picLocks noGrp="1" noChangeAspect="1" noChangeArrowheads="1"/>
          </p:cNvPicPr>
          <p:nvPr>
            <p:ph type="pic" sz="quarter" idx="15"/>
          </p:nvPr>
        </p:nvPicPr>
        <p:blipFill>
          <a:blip r:embed="rId7" cstate="email">
            <a:extLst>
              <a:ext uri="{28A0092B-C50C-407E-A947-70E740481C1C}">
                <a14:useLocalDpi xmlns:a14="http://schemas.microsoft.com/office/drawing/2010/main" val="0"/>
              </a:ext>
            </a:extLst>
          </a:blip>
          <a:srcRect t="3599" b="359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1782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346485" y="41607"/>
            <a:ext cx="4595030" cy="2986088"/>
          </a:xfrm>
        </p:spPr>
        <p:txBody>
          <a:bodyPr/>
          <a:lstStyle/>
          <a:p>
            <a:r>
              <a:rPr lang="en-US" sz="4000" dirty="0"/>
              <a:t>Group </a:t>
            </a:r>
            <a:r>
              <a:rPr lang="en-US" sz="4000" dirty="0" smtClean="0"/>
              <a:t>2: </a:t>
            </a:r>
            <a:br>
              <a:rPr lang="en-US" sz="4000" dirty="0" smtClean="0"/>
            </a:br>
            <a:r>
              <a:rPr lang="en-US" sz="4000" dirty="0" smtClean="0"/>
              <a:t>Influential </a:t>
            </a:r>
            <a:r>
              <a:rPr lang="en-US" sz="4000" dirty="0"/>
              <a:t>Women in Saskatchewan</a:t>
            </a:r>
            <a:br>
              <a:rPr lang="en-US" sz="4000" dirty="0"/>
            </a:br>
            <a:r>
              <a:rPr lang="en-US" sz="4000" dirty="0"/>
              <a:t> </a:t>
            </a:r>
          </a:p>
        </p:txBody>
      </p:sp>
      <p:sp>
        <p:nvSpPr>
          <p:cNvPr id="3" name="Text Placeholder 2"/>
          <p:cNvSpPr>
            <a:spLocks noGrp="1"/>
          </p:cNvSpPr>
          <p:nvPr>
            <p:ph type="body" sz="half" idx="4294967295"/>
          </p:nvPr>
        </p:nvSpPr>
        <p:spPr>
          <a:xfrm>
            <a:off x="4346486" y="2350062"/>
            <a:ext cx="4797514" cy="4050674"/>
          </a:xfrm>
        </p:spPr>
        <p:txBody>
          <a:bodyPr>
            <a:normAutofit fontScale="40000" lnSpcReduction="20000"/>
          </a:bodyPr>
          <a:lstStyle/>
          <a:p>
            <a:pPr>
              <a:lnSpc>
                <a:spcPct val="120000"/>
              </a:lnSpc>
              <a:spcBef>
                <a:spcPts val="0"/>
              </a:spcBef>
              <a:buFont typeface="Arial" pitchFamily="34" charset="0"/>
              <a:buChar char="•"/>
            </a:pPr>
            <a:r>
              <a:rPr lang="en-US" sz="4300" dirty="0"/>
              <a:t>Violet McNaughton, </a:t>
            </a:r>
            <a:r>
              <a:rPr lang="en-US" sz="4300" dirty="0" err="1"/>
              <a:t>Zoa</a:t>
            </a:r>
            <a:r>
              <a:rPr lang="en-US" sz="4300" dirty="0"/>
              <a:t> Haight, Annie Hollis, Lillian Beynon Thomas, Francis Beynon, Alice Lawton, and Erma Stocking</a:t>
            </a:r>
            <a:r>
              <a:rPr lang="en-US" sz="4300" dirty="0" smtClean="0"/>
              <a:t>.</a:t>
            </a:r>
          </a:p>
          <a:p>
            <a:pPr marL="0" indent="0">
              <a:lnSpc>
                <a:spcPct val="120000"/>
              </a:lnSpc>
              <a:spcBef>
                <a:spcPts val="0"/>
              </a:spcBef>
              <a:buNone/>
            </a:pPr>
            <a:r>
              <a:rPr lang="en-US" sz="4300" dirty="0" smtClean="0"/>
              <a:t> </a:t>
            </a:r>
          </a:p>
          <a:p>
            <a:pPr>
              <a:lnSpc>
                <a:spcPct val="120000"/>
              </a:lnSpc>
              <a:spcBef>
                <a:spcPts val="0"/>
              </a:spcBef>
              <a:buFont typeface="Arial" pitchFamily="34" charset="0"/>
              <a:buChar char="•"/>
            </a:pPr>
            <a:r>
              <a:rPr lang="en-US" sz="4300" dirty="0" smtClean="0"/>
              <a:t>These </a:t>
            </a:r>
            <a:r>
              <a:rPr lang="en-US" sz="4300" dirty="0"/>
              <a:t>women were involved within the Saskatchewan movement. They were critical in presenting the 10,000 signatures to the Saskatchewan government. </a:t>
            </a:r>
          </a:p>
          <a:p>
            <a:pPr>
              <a:lnSpc>
                <a:spcPct val="120000"/>
              </a:lnSpc>
              <a:spcBef>
                <a:spcPts val="0"/>
              </a:spcBef>
              <a:buFont typeface="Arial" pitchFamily="34" charset="0"/>
              <a:buChar char="•"/>
            </a:pPr>
            <a:endParaRPr lang="en-US" sz="4300" dirty="0" smtClean="0"/>
          </a:p>
          <a:p>
            <a:pPr>
              <a:lnSpc>
                <a:spcPct val="120000"/>
              </a:lnSpc>
              <a:spcBef>
                <a:spcPts val="0"/>
              </a:spcBef>
              <a:buFont typeface="Arial" pitchFamily="34" charset="0"/>
              <a:buChar char="•"/>
            </a:pPr>
            <a:r>
              <a:rPr lang="en-US" sz="4300" dirty="0" smtClean="0"/>
              <a:t>Questions </a:t>
            </a:r>
            <a:r>
              <a:rPr lang="en-US" sz="4300" dirty="0"/>
              <a:t>to consider: </a:t>
            </a:r>
          </a:p>
          <a:p>
            <a:pPr marL="682625" lvl="3">
              <a:lnSpc>
                <a:spcPct val="120000"/>
              </a:lnSpc>
              <a:buFont typeface="Arial"/>
              <a:buChar char="•"/>
            </a:pPr>
            <a:r>
              <a:rPr lang="en-US" sz="4300" dirty="0"/>
              <a:t>How were these women influential? </a:t>
            </a:r>
          </a:p>
          <a:p>
            <a:pPr marL="682625" lvl="3">
              <a:lnSpc>
                <a:spcPct val="120000"/>
              </a:lnSpc>
              <a:buFont typeface="Arial"/>
              <a:buChar char="•"/>
            </a:pPr>
            <a:r>
              <a:rPr lang="en-US" sz="4300" dirty="0"/>
              <a:t>What did they accomplish in Saskatchewan? </a:t>
            </a:r>
          </a:p>
          <a:p>
            <a:pPr marL="682625" lvl="3">
              <a:lnSpc>
                <a:spcPct val="120000"/>
              </a:lnSpc>
              <a:buFont typeface="Arial"/>
              <a:buChar char="•"/>
            </a:pPr>
            <a:r>
              <a:rPr lang="en-US" sz="4300" dirty="0"/>
              <a:t>Whose perspective is missing? </a:t>
            </a:r>
          </a:p>
          <a:p>
            <a:pPr marL="0">
              <a:lnSpc>
                <a:spcPct val="120000"/>
              </a:lnSpc>
            </a:pPr>
            <a:endParaRPr lang="en-US" dirty="0"/>
          </a:p>
        </p:txBody>
      </p:sp>
      <p:pic>
        <p:nvPicPr>
          <p:cNvPr id="9"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8" y="5943472"/>
            <a:ext cx="1829056" cy="91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4"/>
          <a:stretch>
            <a:fillRect/>
          </a:stretch>
        </p:blipFill>
        <p:spPr>
          <a:xfrm>
            <a:off x="8225897" y="6163253"/>
            <a:ext cx="715618" cy="548640"/>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rot="21370833">
            <a:off x="706506" y="590610"/>
            <a:ext cx="3396594" cy="5099997"/>
          </a:xfrm>
          <a:prstGeom prst="rect">
            <a:avLst/>
          </a:prstGeom>
          <a:ln w="152400">
            <a:solidFill>
              <a:schemeClr val="bg1"/>
            </a:solidFill>
          </a:ln>
        </p:spPr>
      </p:pic>
      <p:sp>
        <p:nvSpPr>
          <p:cNvPr id="7" name="TextBox 6"/>
          <p:cNvSpPr txBox="1"/>
          <p:nvPr/>
        </p:nvSpPr>
        <p:spPr>
          <a:xfrm rot="21366918">
            <a:off x="827491" y="5705738"/>
            <a:ext cx="1572866" cy="184666"/>
          </a:xfrm>
          <a:prstGeom prst="rect">
            <a:avLst/>
          </a:prstGeom>
          <a:noFill/>
        </p:spPr>
        <p:txBody>
          <a:bodyPr wrap="none" rtlCol="0">
            <a:spAutoFit/>
          </a:bodyPr>
          <a:lstStyle/>
          <a:p>
            <a:r>
              <a:rPr lang="en-US" sz="600" dirty="0">
                <a:solidFill>
                  <a:prstClr val="black"/>
                </a:solidFill>
              </a:rPr>
              <a:t>Provincial Archives of Saskatchewan, S-B2042</a:t>
            </a:r>
          </a:p>
        </p:txBody>
      </p:sp>
    </p:spTree>
    <p:extLst>
      <p:ext uri="{BB962C8B-B14F-4D97-AF65-F5344CB8AC3E}">
        <p14:creationId xmlns:p14="http://schemas.microsoft.com/office/powerpoint/2010/main" val="19225834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9375" y="3904178"/>
            <a:ext cx="8303624" cy="1010722"/>
          </a:xfrm>
        </p:spPr>
        <p:txBody>
          <a:bodyPr/>
          <a:lstStyle/>
          <a:p>
            <a:r>
              <a:rPr lang="en-US" dirty="0" smtClean="0"/>
              <a:t>Group 3: The Famous Five</a:t>
            </a:r>
            <a:endParaRPr lang="en-US" dirty="0"/>
          </a:p>
        </p:txBody>
      </p:sp>
      <p:pic>
        <p:nvPicPr>
          <p:cNvPr id="3074" name="Picture 2"/>
          <p:cNvPicPr>
            <a:picLocks noGrp="1" noChangeAspect="1" noChangeArrowheads="1"/>
          </p:cNvPicPr>
          <p:nvPr>
            <p:ph type="pic" sz="quarter" idx="4294967295"/>
          </p:nvPr>
        </p:nvPicPr>
        <p:blipFill>
          <a:blip r:embed="rId2" cstate="email">
            <a:extLst>
              <a:ext uri="{28A0092B-C50C-407E-A947-70E740481C1C}">
                <a14:useLocalDpi xmlns:a14="http://schemas.microsoft.com/office/drawing/2010/main" val="0"/>
              </a:ext>
            </a:extLst>
          </a:blip>
          <a:srcRect t="7847" b="7847"/>
          <a:stretch>
            <a:fillRect/>
          </a:stretch>
        </p:blipFill>
        <p:spPr bwMode="auto">
          <a:xfrm rot="21330800">
            <a:off x="1675518" y="519252"/>
            <a:ext cx="4794457" cy="3164146"/>
          </a:xfrm>
          <a:prstGeom prst="rect">
            <a:avLst/>
          </a:prstGeom>
          <a:noFill/>
          <a:ln w="1524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 Placeholder 2"/>
          <p:cNvSpPr>
            <a:spLocks noGrp="1"/>
          </p:cNvSpPr>
          <p:nvPr>
            <p:ph type="body" sz="half" idx="4294967295"/>
          </p:nvPr>
        </p:nvSpPr>
        <p:spPr>
          <a:xfrm>
            <a:off x="6852492" y="1241004"/>
            <a:ext cx="2214390" cy="1325928"/>
          </a:xfrm>
          <a:solidFill>
            <a:schemeClr val="bg1"/>
          </a:solidFill>
          <a:effectLst>
            <a:outerShdw blurRad="50800" dist="38100" dir="2700000" algn="tl" rotWithShape="0">
              <a:prstClr val="black">
                <a:alpha val="40000"/>
              </a:prstClr>
            </a:outerShdw>
          </a:effectLst>
        </p:spPr>
        <p:txBody>
          <a:bodyPr>
            <a:noAutofit/>
          </a:bodyPr>
          <a:lstStyle/>
          <a:p>
            <a:pPr marL="0" indent="0">
              <a:spcBef>
                <a:spcPts val="0"/>
              </a:spcBef>
              <a:buNone/>
            </a:pPr>
            <a:r>
              <a:rPr lang="en-US" sz="1600" dirty="0"/>
              <a:t>Emily </a:t>
            </a:r>
            <a:r>
              <a:rPr lang="en-US" sz="1600" dirty="0" smtClean="0"/>
              <a:t>Murphy, </a:t>
            </a:r>
            <a:r>
              <a:rPr lang="en-US" sz="1600" dirty="0"/>
              <a:t> </a:t>
            </a:r>
            <a:endParaRPr lang="en-US" sz="1600" dirty="0" smtClean="0"/>
          </a:p>
          <a:p>
            <a:pPr marL="0" indent="0">
              <a:spcBef>
                <a:spcPts val="0"/>
              </a:spcBef>
              <a:buNone/>
            </a:pPr>
            <a:r>
              <a:rPr lang="en-US" sz="1600" dirty="0" smtClean="0"/>
              <a:t>Nellie McClung, </a:t>
            </a:r>
          </a:p>
          <a:p>
            <a:pPr marL="0" indent="0">
              <a:spcBef>
                <a:spcPts val="0"/>
              </a:spcBef>
              <a:buNone/>
            </a:pPr>
            <a:r>
              <a:rPr lang="en-US" sz="1600" dirty="0" smtClean="0"/>
              <a:t>Henrietta Muir Edwards, </a:t>
            </a:r>
          </a:p>
          <a:p>
            <a:pPr marL="0" indent="0">
              <a:spcBef>
                <a:spcPts val="0"/>
              </a:spcBef>
              <a:buNone/>
            </a:pPr>
            <a:r>
              <a:rPr lang="en-US" sz="1600" dirty="0" smtClean="0"/>
              <a:t>Louise McKinney, </a:t>
            </a:r>
          </a:p>
          <a:p>
            <a:pPr marL="0" indent="0">
              <a:spcBef>
                <a:spcPts val="0"/>
              </a:spcBef>
              <a:buNone/>
            </a:pPr>
            <a:r>
              <a:rPr lang="en-US" sz="1600" dirty="0" smtClean="0"/>
              <a:t>Irene </a:t>
            </a:r>
            <a:r>
              <a:rPr lang="en-US" sz="1600" dirty="0" err="1" smtClean="0"/>
              <a:t>Parlby</a:t>
            </a:r>
            <a:endParaRPr lang="en-US" sz="1600" dirty="0"/>
          </a:p>
          <a:p>
            <a:pPr marL="0" indent="0">
              <a:lnSpc>
                <a:spcPct val="120000"/>
              </a:lnSpc>
              <a:spcBef>
                <a:spcPts val="0"/>
              </a:spcBef>
              <a:buNone/>
            </a:pPr>
            <a:endParaRPr lang="en-US" sz="1400" dirty="0" smtClean="0"/>
          </a:p>
          <a:p>
            <a:pPr marL="0" indent="0">
              <a:lnSpc>
                <a:spcPct val="120000"/>
              </a:lnSpc>
              <a:spcBef>
                <a:spcPts val="0"/>
              </a:spcBef>
              <a:buNone/>
            </a:pPr>
            <a:endParaRPr lang="en-US" sz="1400" dirty="0"/>
          </a:p>
          <a:p>
            <a:pPr marL="0" indent="0">
              <a:lnSpc>
                <a:spcPct val="120000"/>
              </a:lnSpc>
              <a:spcBef>
                <a:spcPts val="0"/>
              </a:spcBef>
              <a:buNone/>
            </a:pPr>
            <a:endParaRPr lang="en-US" sz="1400" dirty="0"/>
          </a:p>
        </p:txBody>
      </p:sp>
      <p:sp>
        <p:nvSpPr>
          <p:cNvPr id="6" name="Rectangle 5"/>
          <p:cNvSpPr/>
          <p:nvPr/>
        </p:nvSpPr>
        <p:spPr>
          <a:xfrm>
            <a:off x="459375" y="4746198"/>
            <a:ext cx="8443224" cy="1261884"/>
          </a:xfrm>
          <a:prstGeom prst="rect">
            <a:avLst/>
          </a:prstGeom>
        </p:spPr>
        <p:txBody>
          <a:bodyPr wrap="square">
            <a:spAutoFit/>
          </a:bodyPr>
          <a:lstStyle/>
          <a:p>
            <a:pPr marL="285750" indent="-285750">
              <a:buFont typeface="Arial" panose="020B0604020202020204" pitchFamily="34" charset="0"/>
              <a:buChar char="•"/>
            </a:pPr>
            <a:r>
              <a:rPr lang="en-US" sz="2000" dirty="0">
                <a:solidFill>
                  <a:prstClr val="black"/>
                </a:solidFill>
              </a:rPr>
              <a:t>The Famous Five were involved in fighting for women’s rights in Canada. </a:t>
            </a:r>
          </a:p>
          <a:p>
            <a:pPr marL="285750" indent="-285750">
              <a:buFont typeface="Arial" panose="020B0604020202020204" pitchFamily="34" charset="0"/>
              <a:buChar char="•"/>
            </a:pPr>
            <a:r>
              <a:rPr lang="en-US" sz="2000" dirty="0">
                <a:solidFill>
                  <a:prstClr val="black"/>
                </a:solidFill>
              </a:rPr>
              <a:t>They were mostly fighting for women in Canada to be recognized as persons under Canadian and British law. </a:t>
            </a:r>
          </a:p>
          <a:p>
            <a:pPr marL="285750" indent="-285750">
              <a:buFont typeface="Arial" panose="020B0604020202020204" pitchFamily="34" charset="0"/>
              <a:buChar char="•"/>
            </a:pPr>
            <a:r>
              <a:rPr lang="en-US" sz="1600" dirty="0" smtClean="0">
                <a:solidFill>
                  <a:prstClr val="black"/>
                </a:solidFill>
                <a:hlinkClick r:id="rId3"/>
              </a:rPr>
              <a:t>http</a:t>
            </a:r>
            <a:r>
              <a:rPr lang="en-US" sz="1600" dirty="0">
                <a:solidFill>
                  <a:prstClr val="black"/>
                </a:solidFill>
                <a:hlinkClick r:id="rId3"/>
              </a:rPr>
              <a:t>://</a:t>
            </a:r>
            <a:r>
              <a:rPr lang="en-US" sz="1600" dirty="0" smtClean="0">
                <a:solidFill>
                  <a:prstClr val="black"/>
                </a:solidFill>
                <a:hlinkClick r:id="rId3"/>
              </a:rPr>
              <a:t>www.famou5.ca/binaural</a:t>
            </a:r>
            <a:r>
              <a:rPr lang="en-US" sz="1600" dirty="0">
                <a:solidFill>
                  <a:prstClr val="black"/>
                </a:solidFill>
              </a:rPr>
              <a:t> (Group 3: Listen to this video on “Pink Teas,” for your </a:t>
            </a:r>
            <a:r>
              <a:rPr lang="en-US" sz="1600" dirty="0" smtClean="0">
                <a:solidFill>
                  <a:prstClr val="black"/>
                </a:solidFill>
              </a:rPr>
              <a:t>activity). </a:t>
            </a:r>
            <a:endParaRPr lang="en-US" sz="1600" dirty="0">
              <a:solidFill>
                <a:prstClr val="black"/>
              </a:solidFill>
            </a:endParaRPr>
          </a:p>
        </p:txBody>
      </p:sp>
      <p:sp>
        <p:nvSpPr>
          <p:cNvPr id="8" name="TextBox 7"/>
          <p:cNvSpPr txBox="1"/>
          <p:nvPr/>
        </p:nvSpPr>
        <p:spPr>
          <a:xfrm rot="21361079">
            <a:off x="2145346" y="3772726"/>
            <a:ext cx="1515158" cy="184666"/>
          </a:xfrm>
          <a:prstGeom prst="rect">
            <a:avLst/>
          </a:prstGeom>
          <a:noFill/>
        </p:spPr>
        <p:txBody>
          <a:bodyPr wrap="none" rtlCol="0">
            <a:spAutoFit/>
          </a:bodyPr>
          <a:lstStyle/>
          <a:p>
            <a:r>
              <a:rPr lang="en-US" sz="600" dirty="0" smtClean="0">
                <a:solidFill>
                  <a:prstClr val="black"/>
                </a:solidFill>
              </a:rPr>
              <a:t>Library and </a:t>
            </a:r>
            <a:r>
              <a:rPr lang="en-US" sz="600" dirty="0">
                <a:solidFill>
                  <a:prstClr val="black"/>
                </a:solidFill>
              </a:rPr>
              <a:t>Archives Canada no. 3535150</a:t>
            </a:r>
          </a:p>
        </p:txBody>
      </p:sp>
      <p:pic>
        <p:nvPicPr>
          <p:cNvPr id="9"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28" y="5943472"/>
            <a:ext cx="1829056" cy="91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5"/>
          <a:stretch>
            <a:fillRect/>
          </a:stretch>
        </p:blipFill>
        <p:spPr>
          <a:xfrm>
            <a:off x="8225897" y="6163253"/>
            <a:ext cx="715618" cy="548640"/>
          </a:xfrm>
          <a:prstGeom prst="rect">
            <a:avLst/>
          </a:prstGeom>
        </p:spPr>
      </p:pic>
    </p:spTree>
    <p:extLst>
      <p:ext uri="{BB962C8B-B14F-4D97-AF65-F5344CB8AC3E}">
        <p14:creationId xmlns:p14="http://schemas.microsoft.com/office/powerpoint/2010/main" val="5589683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78929" y="4130582"/>
            <a:ext cx="7772400" cy="1387475"/>
          </a:xfrm>
        </p:spPr>
        <p:txBody>
          <a:bodyPr/>
          <a:lstStyle/>
          <a:p>
            <a:pPr algn="ctr"/>
            <a:r>
              <a:rPr lang="en-US" sz="4400" dirty="0"/>
              <a:t>How 5 Women Changed Canada Forever Over a Cup of Tea</a:t>
            </a:r>
          </a:p>
        </p:txBody>
      </p:sp>
      <p:pic>
        <p:nvPicPr>
          <p:cNvPr id="4" name="How 5 Women Changed Canada Forever Over a Cup of Tea-S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17129" y="419099"/>
            <a:ext cx="6096000" cy="3429000"/>
          </a:xfrm>
          <a:prstGeom prst="rect">
            <a:avLst/>
          </a:prstGeom>
          <a:ln w="152400">
            <a:solidFill>
              <a:schemeClr val="bg1"/>
            </a:solidFill>
          </a:ln>
        </p:spPr>
      </p:pic>
      <p:sp>
        <p:nvSpPr>
          <p:cNvPr id="3" name="Rectangle 2"/>
          <p:cNvSpPr/>
          <p:nvPr/>
        </p:nvSpPr>
        <p:spPr>
          <a:xfrm>
            <a:off x="2609564" y="5489482"/>
            <a:ext cx="3766609" cy="646331"/>
          </a:xfrm>
          <a:prstGeom prst="rect">
            <a:avLst/>
          </a:prstGeom>
        </p:spPr>
        <p:txBody>
          <a:bodyPr wrap="none">
            <a:spAutoFit/>
          </a:bodyPr>
          <a:lstStyle/>
          <a:p>
            <a:r>
              <a:rPr lang="fr-CA" dirty="0"/>
              <a:t>Source: </a:t>
            </a:r>
            <a:r>
              <a:rPr lang="fr-CA" dirty="0">
                <a:hlinkClick r:id="rId5"/>
              </a:rPr>
              <a:t>https://</a:t>
            </a:r>
            <a:r>
              <a:rPr lang="fr-CA" dirty="0" smtClean="0">
                <a:hlinkClick r:id="rId5"/>
              </a:rPr>
              <a:t>vimeo.com/150376397</a:t>
            </a:r>
            <a:endParaRPr lang="fr-CA" dirty="0" smtClean="0"/>
          </a:p>
          <a:p>
            <a:endParaRPr lang="fr-CA" dirty="0"/>
          </a:p>
        </p:txBody>
      </p:sp>
      <p:pic>
        <p:nvPicPr>
          <p:cNvPr id="6"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28" y="5943472"/>
            <a:ext cx="1829056" cy="91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7"/>
          <a:stretch>
            <a:fillRect/>
          </a:stretch>
        </p:blipFill>
        <p:spPr>
          <a:xfrm>
            <a:off x="8225897" y="6163253"/>
            <a:ext cx="715618" cy="548640"/>
          </a:xfrm>
          <a:prstGeom prst="rect">
            <a:avLst/>
          </a:prstGeom>
        </p:spPr>
      </p:pic>
    </p:spTree>
    <p:extLst>
      <p:ext uri="{BB962C8B-B14F-4D97-AF65-F5344CB8AC3E}">
        <p14:creationId xmlns:p14="http://schemas.microsoft.com/office/powerpoint/2010/main" val="33598746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3570026" y="0"/>
            <a:ext cx="5895833" cy="2449513"/>
          </a:xfrm>
        </p:spPr>
        <p:txBody>
          <a:bodyPr/>
          <a:lstStyle/>
          <a:p>
            <a:r>
              <a:rPr lang="en-US" sz="3500" dirty="0" smtClean="0"/>
              <a:t>Group 4: Women Activists Throughout the 20</a:t>
            </a:r>
            <a:r>
              <a:rPr lang="en-US" sz="3500" baseline="30000" dirty="0" smtClean="0"/>
              <a:t>th</a:t>
            </a:r>
            <a:r>
              <a:rPr lang="en-US" sz="3500" dirty="0"/>
              <a:t> </a:t>
            </a:r>
            <a:r>
              <a:rPr lang="en-US" sz="3500" dirty="0" smtClean="0"/>
              <a:t>Century</a:t>
            </a:r>
            <a:endParaRPr lang="en-US" sz="3500" dirty="0"/>
          </a:p>
        </p:txBody>
      </p:sp>
      <p:sp>
        <p:nvSpPr>
          <p:cNvPr id="5" name="Text Placeholder 4"/>
          <p:cNvSpPr>
            <a:spLocks noGrp="1"/>
          </p:cNvSpPr>
          <p:nvPr>
            <p:ph type="body" sz="half" idx="4294967295"/>
          </p:nvPr>
        </p:nvSpPr>
        <p:spPr>
          <a:xfrm>
            <a:off x="4455655" y="1991692"/>
            <a:ext cx="4485860" cy="3767398"/>
          </a:xfrm>
        </p:spPr>
        <p:txBody>
          <a:bodyPr>
            <a:normAutofit lnSpcReduction="10000"/>
          </a:bodyPr>
          <a:lstStyle/>
          <a:p>
            <a:pPr marL="0" indent="0">
              <a:spcBef>
                <a:spcPts val="0"/>
              </a:spcBef>
              <a:buNone/>
            </a:pPr>
            <a:r>
              <a:rPr lang="en-US" dirty="0" smtClean="0"/>
              <a:t>Mary </a:t>
            </a:r>
            <a:r>
              <a:rPr lang="en-US" dirty="0"/>
              <a:t>Two-Axe </a:t>
            </a:r>
            <a:r>
              <a:rPr lang="en-US" dirty="0" err="1" smtClean="0"/>
              <a:t>Earley</a:t>
            </a:r>
            <a:r>
              <a:rPr lang="en-US" dirty="0" smtClean="0"/>
              <a:t> </a:t>
            </a:r>
            <a:endParaRPr lang="en-US" dirty="0"/>
          </a:p>
          <a:p>
            <a:pPr>
              <a:spcBef>
                <a:spcPts val="0"/>
              </a:spcBef>
              <a:buFont typeface="Arial" pitchFamily="34" charset="0"/>
              <a:buChar char="•"/>
            </a:pPr>
            <a:r>
              <a:rPr lang="en-US" sz="1600" dirty="0" smtClean="0"/>
              <a:t>She </a:t>
            </a:r>
            <a:r>
              <a:rPr lang="en-US" sz="1600" dirty="0"/>
              <a:t>worked as an Indigenous women’s rights activist against the gender discrimination that lost Indigenous women status under the </a:t>
            </a:r>
            <a:r>
              <a:rPr lang="en-US" sz="1600" i="1" dirty="0"/>
              <a:t>Indian Act, 1876</a:t>
            </a:r>
            <a:r>
              <a:rPr lang="en-US" sz="1600" dirty="0"/>
              <a:t>. Her work eventually </a:t>
            </a:r>
            <a:r>
              <a:rPr lang="en-US" sz="1600" dirty="0" smtClean="0"/>
              <a:t>led </a:t>
            </a:r>
            <a:r>
              <a:rPr lang="en-US" sz="1600" dirty="0"/>
              <a:t>to the passing of Bill C-31 in 1985, an amendment to the </a:t>
            </a:r>
            <a:r>
              <a:rPr lang="en-US" sz="1600" i="1" dirty="0"/>
              <a:t>Indian Act </a:t>
            </a:r>
            <a:r>
              <a:rPr lang="en-US" sz="1600" dirty="0"/>
              <a:t>to correct gender discrimination.</a:t>
            </a:r>
          </a:p>
          <a:p>
            <a:pPr marL="0" indent="0">
              <a:spcBef>
                <a:spcPts val="0"/>
              </a:spcBef>
              <a:buNone/>
            </a:pPr>
            <a:endParaRPr lang="en-US" dirty="0" smtClean="0"/>
          </a:p>
          <a:p>
            <a:pPr marL="0" indent="0">
              <a:spcBef>
                <a:spcPts val="0"/>
              </a:spcBef>
              <a:buNone/>
            </a:pPr>
            <a:r>
              <a:rPr lang="en-US" dirty="0" smtClean="0"/>
              <a:t>Ellen </a:t>
            </a:r>
            <a:r>
              <a:rPr lang="en-US" dirty="0"/>
              <a:t>Fairclough </a:t>
            </a:r>
          </a:p>
          <a:p>
            <a:pPr>
              <a:spcBef>
                <a:spcPts val="0"/>
              </a:spcBef>
              <a:buFont typeface="Arial" pitchFamily="34" charset="0"/>
              <a:buChar char="•"/>
            </a:pPr>
            <a:r>
              <a:rPr lang="en-US" sz="1600" dirty="0" smtClean="0"/>
              <a:t> </a:t>
            </a:r>
            <a:r>
              <a:rPr lang="en-US" sz="1600" dirty="0"/>
              <a:t>In 1958, she became the Minister of Citizenship and Immigration.  She served as Canada's first female Acting Prime Minister in February 1958, and she was granted the title </a:t>
            </a:r>
            <a:r>
              <a:rPr lang="en-US" sz="1600" dirty="0" smtClean="0"/>
              <a:t>Right </a:t>
            </a:r>
            <a:r>
              <a:rPr lang="en-US" sz="1600" dirty="0" err="1"/>
              <a:t>Honourable</a:t>
            </a:r>
            <a:r>
              <a:rPr lang="en-US" sz="1600" dirty="0"/>
              <a:t> by Queen Elizabeth II on 1 July 1992 for her service.</a:t>
            </a:r>
          </a:p>
          <a:p>
            <a:endParaRPr lang="en-US" dirty="0"/>
          </a:p>
        </p:txBody>
      </p:sp>
      <p:pic>
        <p:nvPicPr>
          <p:cNvPr id="4098" name="Picture 2"/>
          <p:cNvPicPr>
            <a:picLocks noGrp="1" noChangeAspect="1" noChangeArrowheads="1"/>
          </p:cNvPicPr>
          <p:nvPr>
            <p:ph type="pic" sz="quarter" idx="4294967295"/>
          </p:nvPr>
        </p:nvPicPr>
        <p:blipFill rotWithShape="1">
          <a:blip r:embed="rId2" cstate="email">
            <a:extLst>
              <a:ext uri="{28A0092B-C50C-407E-A947-70E740481C1C}">
                <a14:useLocalDpi xmlns:a14="http://schemas.microsoft.com/office/drawing/2010/main" val="0"/>
              </a:ext>
            </a:extLst>
          </a:blip>
          <a:srcRect l="2851" r="2333" b="29330"/>
          <a:stretch/>
        </p:blipFill>
        <p:spPr bwMode="auto">
          <a:xfrm rot="21325358">
            <a:off x="508588" y="3392402"/>
            <a:ext cx="3162301" cy="2429672"/>
          </a:xfrm>
          <a:prstGeom prst="rect">
            <a:avLst/>
          </a:prstGeom>
          <a:noFill/>
          <a:ln w="1524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4100" name="Picture 4"/>
          <p:cNvPicPr>
            <a:picLocks noGrp="1" noChangeAspect="1" noChangeArrowheads="1"/>
          </p:cNvPicPr>
          <p:nvPr>
            <p:ph type="pic" sz="quarter" idx="4294967295"/>
          </p:nvPr>
        </p:nvPicPr>
        <p:blipFill rotWithShape="1">
          <a:blip r:embed="rId3">
            <a:extLst>
              <a:ext uri="{28A0092B-C50C-407E-A947-70E740481C1C}">
                <a14:useLocalDpi xmlns:a14="http://schemas.microsoft.com/office/drawing/2010/main" val="0"/>
              </a:ext>
            </a:extLst>
          </a:blip>
          <a:srcRect l="3297" t="4400" r="2357" b="29108"/>
          <a:stretch/>
        </p:blipFill>
        <p:spPr bwMode="auto">
          <a:xfrm rot="328663">
            <a:off x="638960" y="428023"/>
            <a:ext cx="3019425" cy="2332037"/>
          </a:xfrm>
          <a:prstGeom prst="rect">
            <a:avLst/>
          </a:prstGeom>
          <a:noFill/>
          <a:ln w="1524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7" name="TextBox 6"/>
          <p:cNvSpPr txBox="1"/>
          <p:nvPr/>
        </p:nvSpPr>
        <p:spPr>
          <a:xfrm rot="345335">
            <a:off x="478221" y="2656305"/>
            <a:ext cx="872355" cy="153888"/>
          </a:xfrm>
          <a:prstGeom prst="rect">
            <a:avLst/>
          </a:prstGeom>
          <a:noFill/>
        </p:spPr>
        <p:txBody>
          <a:bodyPr wrap="none" rtlCol="0">
            <a:spAutoFit/>
          </a:bodyPr>
          <a:lstStyle/>
          <a:p>
            <a:r>
              <a:rPr lang="en-US" sz="400" dirty="0" smtClean="0">
                <a:solidFill>
                  <a:prstClr val="black"/>
                </a:solidFill>
              </a:rPr>
              <a:t>Wayne Brown, Elections Canada </a:t>
            </a:r>
            <a:endParaRPr lang="en-US" sz="400" dirty="0">
              <a:solidFill>
                <a:prstClr val="black"/>
              </a:solidFill>
            </a:endParaRPr>
          </a:p>
        </p:txBody>
      </p:sp>
      <p:sp>
        <p:nvSpPr>
          <p:cNvPr id="8" name="TextBox 7"/>
          <p:cNvSpPr txBox="1"/>
          <p:nvPr/>
        </p:nvSpPr>
        <p:spPr>
          <a:xfrm rot="21279926">
            <a:off x="638415" y="5799095"/>
            <a:ext cx="2706190" cy="153888"/>
          </a:xfrm>
          <a:prstGeom prst="rect">
            <a:avLst/>
          </a:prstGeom>
          <a:noFill/>
        </p:spPr>
        <p:txBody>
          <a:bodyPr wrap="none" rtlCol="0">
            <a:spAutoFit/>
          </a:bodyPr>
          <a:lstStyle/>
          <a:p>
            <a:r>
              <a:rPr lang="en-US" sz="400" dirty="0" smtClean="0">
                <a:solidFill>
                  <a:prstClr val="black"/>
                </a:solidFill>
              </a:rPr>
              <a:t>University of Saskatchewan, University Archives and Special Collections, Diefenbaker </a:t>
            </a:r>
            <a:r>
              <a:rPr lang="en-US" sz="400" dirty="0" err="1" smtClean="0">
                <a:solidFill>
                  <a:prstClr val="black"/>
                </a:solidFill>
              </a:rPr>
              <a:t>Fonds</a:t>
            </a:r>
            <a:r>
              <a:rPr lang="en-US" sz="400" dirty="0">
                <a:solidFill>
                  <a:prstClr val="black"/>
                </a:solidFill>
              </a:rPr>
              <a:t>, JGD/MG01/XVII/JGD 3431 </a:t>
            </a:r>
          </a:p>
        </p:txBody>
      </p:sp>
      <p:pic>
        <p:nvPicPr>
          <p:cNvPr id="9"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28" y="5943472"/>
            <a:ext cx="1829056" cy="91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5"/>
          <a:stretch>
            <a:fillRect/>
          </a:stretch>
        </p:blipFill>
        <p:spPr>
          <a:xfrm>
            <a:off x="8225897" y="6163253"/>
            <a:ext cx="715618" cy="548640"/>
          </a:xfrm>
          <a:prstGeom prst="rect">
            <a:avLst/>
          </a:prstGeom>
        </p:spPr>
      </p:pic>
    </p:spTree>
    <p:extLst>
      <p:ext uri="{BB962C8B-B14F-4D97-AF65-F5344CB8AC3E}">
        <p14:creationId xmlns:p14="http://schemas.microsoft.com/office/powerpoint/2010/main" val="559245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4759610" y="100366"/>
            <a:ext cx="4181905" cy="1865312"/>
          </a:xfrm>
        </p:spPr>
        <p:txBody>
          <a:bodyPr/>
          <a:lstStyle/>
          <a:p>
            <a:r>
              <a:rPr lang="en-US" sz="4400" dirty="0" smtClean="0"/>
              <a:t>Group 5: Women Activists Today</a:t>
            </a:r>
            <a:endParaRPr lang="en-US" sz="4400" dirty="0"/>
          </a:p>
        </p:txBody>
      </p:sp>
      <p:sp>
        <p:nvSpPr>
          <p:cNvPr id="5" name="Text Placeholder 4"/>
          <p:cNvSpPr>
            <a:spLocks noGrp="1"/>
          </p:cNvSpPr>
          <p:nvPr>
            <p:ph type="body" sz="half" idx="4294967295"/>
          </p:nvPr>
        </p:nvSpPr>
        <p:spPr>
          <a:xfrm>
            <a:off x="4855144" y="2009803"/>
            <a:ext cx="4086371" cy="3954463"/>
          </a:xfrm>
        </p:spPr>
        <p:txBody>
          <a:bodyPr>
            <a:normAutofit fontScale="92500"/>
          </a:bodyPr>
          <a:lstStyle/>
          <a:p>
            <a:pPr marL="0" indent="0">
              <a:spcBef>
                <a:spcPts val="0"/>
              </a:spcBef>
              <a:buNone/>
            </a:pPr>
            <a:r>
              <a:rPr lang="en-US" sz="2800" dirty="0"/>
              <a:t>Buffy </a:t>
            </a:r>
            <a:r>
              <a:rPr lang="en-US" sz="2800" dirty="0" smtClean="0"/>
              <a:t>Sainte-Marie</a:t>
            </a:r>
          </a:p>
          <a:p>
            <a:pPr>
              <a:spcBef>
                <a:spcPts val="0"/>
              </a:spcBef>
              <a:buFont typeface="Arial" pitchFamily="34" charset="0"/>
              <a:buChar char="•"/>
            </a:pPr>
            <a:r>
              <a:rPr lang="en-US" sz="1700" dirty="0" smtClean="0"/>
              <a:t>Indigenous </a:t>
            </a:r>
            <a:r>
              <a:rPr lang="en-US" sz="1700" dirty="0"/>
              <a:t>artist and </a:t>
            </a:r>
            <a:r>
              <a:rPr lang="en-US" sz="1700" dirty="0" smtClean="0"/>
              <a:t>activist.</a:t>
            </a:r>
          </a:p>
          <a:p>
            <a:pPr>
              <a:spcBef>
                <a:spcPts val="0"/>
              </a:spcBef>
              <a:buFont typeface="Arial" pitchFamily="34" charset="0"/>
              <a:buChar char="•"/>
            </a:pPr>
            <a:r>
              <a:rPr lang="en-US" sz="1700" dirty="0" smtClean="0"/>
              <a:t>Throughout </a:t>
            </a:r>
            <a:r>
              <a:rPr lang="en-US" sz="1700" dirty="0"/>
              <a:t>her career she has devoted much of her time and resources to supporting Indigenous peoples through a variety of educational programs. </a:t>
            </a:r>
            <a:endParaRPr lang="en-US" sz="1700" dirty="0" smtClean="0"/>
          </a:p>
          <a:p>
            <a:pPr>
              <a:spcBef>
                <a:spcPts val="0"/>
              </a:spcBef>
              <a:buFont typeface="Arial" pitchFamily="34" charset="0"/>
              <a:buChar char="•"/>
            </a:pPr>
            <a:r>
              <a:rPr lang="en-US" sz="1700" dirty="0" smtClean="0"/>
              <a:t>Listen </a:t>
            </a:r>
            <a:r>
              <a:rPr lang="en-US" sz="1700" dirty="0"/>
              <a:t>to this song and read the </a:t>
            </a:r>
            <a:r>
              <a:rPr lang="en-US" sz="1700" dirty="0" smtClean="0"/>
              <a:t>lyrics: </a:t>
            </a:r>
            <a:r>
              <a:rPr lang="en-US" sz="1700" dirty="0" smtClean="0">
                <a:hlinkClick r:id="rId2"/>
              </a:rPr>
              <a:t>http</a:t>
            </a:r>
            <a:r>
              <a:rPr lang="en-US" sz="1700" dirty="0">
                <a:hlinkClick r:id="rId2"/>
              </a:rPr>
              <a:t>://</a:t>
            </a:r>
            <a:r>
              <a:rPr lang="en-US" sz="1700" dirty="0" smtClean="0">
                <a:hlinkClick r:id="rId2"/>
              </a:rPr>
              <a:t>www.lyricsmode.com/lyrics/b/buffy_sainte_marie/no_no_keshagesh.html</a:t>
            </a:r>
          </a:p>
          <a:p>
            <a:pPr>
              <a:spcBef>
                <a:spcPts val="0"/>
              </a:spcBef>
              <a:buFont typeface="Arial" pitchFamily="34" charset="0"/>
              <a:buChar char="•"/>
            </a:pPr>
            <a:endParaRPr lang="en-US" sz="1700" dirty="0"/>
          </a:p>
          <a:p>
            <a:pPr marL="0" indent="0">
              <a:lnSpc>
                <a:spcPct val="120000"/>
              </a:lnSpc>
              <a:spcBef>
                <a:spcPts val="0"/>
              </a:spcBef>
              <a:buNone/>
            </a:pPr>
            <a:r>
              <a:rPr lang="en-US" sz="2600" dirty="0" smtClean="0"/>
              <a:t>Veronica Strong-</a:t>
            </a:r>
            <a:r>
              <a:rPr lang="en-US" sz="2600" dirty="0" err="1" smtClean="0"/>
              <a:t>Boag</a:t>
            </a:r>
            <a:r>
              <a:rPr lang="en-US" sz="2600" dirty="0" smtClean="0"/>
              <a:t> </a:t>
            </a:r>
          </a:p>
          <a:p>
            <a:pPr>
              <a:lnSpc>
                <a:spcPct val="120000"/>
              </a:lnSpc>
              <a:spcBef>
                <a:spcPts val="0"/>
              </a:spcBef>
              <a:buFont typeface="Arial" pitchFamily="34" charset="0"/>
              <a:buChar char="•"/>
            </a:pPr>
            <a:r>
              <a:rPr lang="en-US" sz="1700" dirty="0" smtClean="0"/>
              <a:t>She is a highly respected historian; her research is dedicated to women’s history. </a:t>
            </a:r>
          </a:p>
          <a:p>
            <a:endParaRPr lang="en-US" dirty="0"/>
          </a:p>
        </p:txBody>
      </p:sp>
      <p:pic>
        <p:nvPicPr>
          <p:cNvPr id="1028" name="Picture 4"/>
          <p:cNvPicPr>
            <a:picLocks noGrp="1" noChangeAspect="1" noChangeArrowheads="1"/>
          </p:cNvPicPr>
          <p:nvPr>
            <p:ph type="pic" sz="quarter" idx="4294967295"/>
          </p:nvPr>
        </p:nvPicPr>
        <p:blipFill>
          <a:blip r:embed="rId3" cstate="email">
            <a:extLst>
              <a:ext uri="{28A0092B-C50C-407E-A947-70E740481C1C}">
                <a14:useLocalDpi xmlns:a14="http://schemas.microsoft.com/office/drawing/2010/main" val="0"/>
              </a:ext>
            </a:extLst>
          </a:blip>
          <a:srcRect l="11404" r="11404"/>
          <a:stretch>
            <a:fillRect/>
          </a:stretch>
        </p:blipFill>
        <p:spPr bwMode="auto">
          <a:xfrm rot="334178">
            <a:off x="473290" y="349928"/>
            <a:ext cx="3476912" cy="2534194"/>
          </a:xfrm>
          <a:prstGeom prst="rect">
            <a:avLst/>
          </a:prstGeom>
          <a:noFill/>
          <a:ln w="1524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026" name="Picture 2"/>
          <p:cNvPicPr>
            <a:picLocks noGrp="1" noChangeAspect="1" noChangeArrowheads="1"/>
          </p:cNvPicPr>
          <p:nvPr>
            <p:ph type="pic" sz="quarter" idx="4294967295"/>
          </p:nvPr>
        </p:nvPicPr>
        <p:blipFill rotWithShape="1">
          <a:blip r:embed="rId4" cstate="email">
            <a:extLst>
              <a:ext uri="{28A0092B-C50C-407E-A947-70E740481C1C}">
                <a14:useLocalDpi xmlns:a14="http://schemas.microsoft.com/office/drawing/2010/main" val="0"/>
              </a:ext>
            </a:extLst>
          </a:blip>
          <a:srcRect l="266" t="17040" r="3281" b="40356"/>
          <a:stretch/>
        </p:blipFill>
        <p:spPr bwMode="auto">
          <a:xfrm rot="21301583">
            <a:off x="623140" y="3348821"/>
            <a:ext cx="3332616" cy="2513814"/>
          </a:xfrm>
          <a:prstGeom prst="rect">
            <a:avLst/>
          </a:prstGeom>
          <a:noFill/>
          <a:ln w="1524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 name="Rectangle 1"/>
          <p:cNvSpPr/>
          <p:nvPr/>
        </p:nvSpPr>
        <p:spPr>
          <a:xfrm rot="222099">
            <a:off x="313356" y="2744143"/>
            <a:ext cx="1037463" cy="184666"/>
          </a:xfrm>
          <a:prstGeom prst="rect">
            <a:avLst/>
          </a:prstGeom>
        </p:spPr>
        <p:txBody>
          <a:bodyPr wrap="none">
            <a:spAutoFit/>
          </a:bodyPr>
          <a:lstStyle/>
          <a:p>
            <a:r>
              <a:rPr lang="en-US" sz="600" dirty="0" smtClean="0">
                <a:solidFill>
                  <a:prstClr val="black"/>
                </a:solidFill>
              </a:rPr>
              <a:t>Photo courtesy: Matt Barnes</a:t>
            </a:r>
            <a:endParaRPr lang="en-US" sz="600" dirty="0">
              <a:solidFill>
                <a:prstClr val="black"/>
              </a:solidFill>
            </a:endParaRPr>
          </a:p>
        </p:txBody>
      </p:sp>
      <p:pic>
        <p:nvPicPr>
          <p:cNvPr id="9"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28" y="5943472"/>
            <a:ext cx="1829056" cy="91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6"/>
          <a:stretch>
            <a:fillRect/>
          </a:stretch>
        </p:blipFill>
        <p:spPr>
          <a:xfrm>
            <a:off x="8225897" y="6163253"/>
            <a:ext cx="715618" cy="548640"/>
          </a:xfrm>
          <a:prstGeom prst="rect">
            <a:avLst/>
          </a:prstGeom>
        </p:spPr>
      </p:pic>
      <p:sp>
        <p:nvSpPr>
          <p:cNvPr id="11" name="Rectangle 10"/>
          <p:cNvSpPr/>
          <p:nvPr/>
        </p:nvSpPr>
        <p:spPr>
          <a:xfrm rot="21402400">
            <a:off x="691894" y="5931069"/>
            <a:ext cx="1327608" cy="184666"/>
          </a:xfrm>
          <a:prstGeom prst="rect">
            <a:avLst/>
          </a:prstGeom>
        </p:spPr>
        <p:txBody>
          <a:bodyPr wrap="none">
            <a:spAutoFit/>
          </a:bodyPr>
          <a:lstStyle/>
          <a:p>
            <a:r>
              <a:rPr lang="en-US" sz="600" dirty="0" smtClean="0">
                <a:solidFill>
                  <a:prstClr val="black"/>
                </a:solidFill>
              </a:rPr>
              <a:t>Photo courtesy: Veronica Strong-</a:t>
            </a:r>
            <a:r>
              <a:rPr lang="en-US" sz="600" dirty="0" err="1" smtClean="0">
                <a:solidFill>
                  <a:prstClr val="black"/>
                </a:solidFill>
              </a:rPr>
              <a:t>Boag</a:t>
            </a:r>
            <a:endParaRPr lang="en-US" sz="600" dirty="0">
              <a:solidFill>
                <a:prstClr val="black"/>
              </a:solidFill>
            </a:endParaRPr>
          </a:p>
        </p:txBody>
      </p:sp>
    </p:spTree>
    <p:extLst>
      <p:ext uri="{BB962C8B-B14F-4D97-AF65-F5344CB8AC3E}">
        <p14:creationId xmlns:p14="http://schemas.microsoft.com/office/powerpoint/2010/main" val="2971636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868791" y="1039789"/>
            <a:ext cx="4072724" cy="1162050"/>
          </a:xfrm>
        </p:spPr>
        <p:txBody>
          <a:bodyPr/>
          <a:lstStyle/>
          <a:p>
            <a:pPr algn="l"/>
            <a:r>
              <a:rPr lang="en-US" b="1" dirty="0" smtClean="0"/>
              <a:t>Final </a:t>
            </a:r>
            <a:br>
              <a:rPr lang="en-US" b="1" dirty="0" smtClean="0"/>
            </a:br>
            <a:r>
              <a:rPr lang="en-US" b="1" dirty="0" smtClean="0"/>
              <a:t>Newspaper</a:t>
            </a:r>
            <a:endParaRPr lang="en-US" b="1" dirty="0"/>
          </a:p>
        </p:txBody>
      </p:sp>
      <p:sp>
        <p:nvSpPr>
          <p:cNvPr id="3" name="Text Placeholder 2"/>
          <p:cNvSpPr>
            <a:spLocks noGrp="1"/>
          </p:cNvSpPr>
          <p:nvPr>
            <p:ph type="body" sz="half" idx="4294967295"/>
          </p:nvPr>
        </p:nvSpPr>
        <p:spPr>
          <a:xfrm>
            <a:off x="4868791" y="2401082"/>
            <a:ext cx="4072724" cy="2609067"/>
          </a:xfrm>
        </p:spPr>
        <p:txBody>
          <a:bodyPr>
            <a:normAutofit fontScale="92500" lnSpcReduction="10000"/>
          </a:bodyPr>
          <a:lstStyle/>
          <a:p>
            <a:pPr marL="342900" indent="-342900">
              <a:buFont typeface="Arial" panose="020B0604020202020204" pitchFamily="34" charset="0"/>
              <a:buChar char="•"/>
            </a:pPr>
            <a:r>
              <a:rPr lang="en-US" dirty="0"/>
              <a:t>Grain Grower’s Guide</a:t>
            </a:r>
          </a:p>
          <a:p>
            <a:pPr marL="800100" lvl="1" indent="-342900">
              <a:buFont typeface="Arial" panose="020B0604020202020204" pitchFamily="34" charset="0"/>
              <a:buChar char="•"/>
            </a:pPr>
            <a:r>
              <a:rPr lang="en-US" sz="2000" dirty="0"/>
              <a:t>How was </a:t>
            </a:r>
            <a:r>
              <a:rPr lang="en-US" sz="2000" dirty="0" smtClean="0"/>
              <a:t>this </a:t>
            </a:r>
            <a:r>
              <a:rPr lang="en-US" sz="2000" dirty="0"/>
              <a:t>relevant to the suffrage movement?</a:t>
            </a:r>
          </a:p>
          <a:p>
            <a:pPr marL="800100" lvl="1" indent="-342900">
              <a:buFont typeface="Arial" panose="020B0604020202020204" pitchFamily="34" charset="0"/>
              <a:buChar char="•"/>
            </a:pPr>
            <a:r>
              <a:rPr lang="en-US" sz="2000" dirty="0"/>
              <a:t>How was this used as a communication tool? </a:t>
            </a:r>
          </a:p>
          <a:p>
            <a:pPr marL="342900" indent="-342900">
              <a:buFont typeface="Arial" panose="020B0604020202020204" pitchFamily="34" charset="0"/>
              <a:buChar char="•"/>
            </a:pPr>
            <a:r>
              <a:rPr lang="en-US" dirty="0"/>
              <a:t>We will put all of our articles to form one large newspaper. </a:t>
            </a:r>
          </a:p>
          <a:p>
            <a:endParaRPr lang="en-US" dirty="0"/>
          </a:p>
        </p:txBody>
      </p:sp>
      <p:pic>
        <p:nvPicPr>
          <p:cNvPr id="3074" name="Picture 2"/>
          <p:cNvPicPr>
            <a:picLocks noGrp="1" noChangeAspect="1" noChangeArrowheads="1"/>
          </p:cNvPicPr>
          <p:nvPr>
            <p:ph type="pic" sz="quarter" idx="4294967295"/>
          </p:nvPr>
        </p:nvPicPr>
        <p:blipFill>
          <a:blip r:embed="rId2" cstate="email">
            <a:extLst>
              <a:ext uri="{28A0092B-C50C-407E-A947-70E740481C1C}">
                <a14:useLocalDpi xmlns:a14="http://schemas.microsoft.com/office/drawing/2010/main" val="0"/>
              </a:ext>
            </a:extLst>
          </a:blip>
          <a:srcRect l="1031" r="1031"/>
          <a:stretch>
            <a:fillRect/>
          </a:stretch>
        </p:blipFill>
        <p:spPr bwMode="auto">
          <a:xfrm rot="21309997">
            <a:off x="732724" y="589667"/>
            <a:ext cx="3468688" cy="5124450"/>
          </a:xfrm>
          <a:prstGeom prst="rect">
            <a:avLst/>
          </a:prstGeom>
          <a:noFill/>
          <a:ln w="1524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8" y="5943472"/>
            <a:ext cx="1829056" cy="91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4"/>
          <a:stretch>
            <a:fillRect/>
          </a:stretch>
        </p:blipFill>
        <p:spPr>
          <a:xfrm>
            <a:off x="8225897" y="6163253"/>
            <a:ext cx="715618" cy="548640"/>
          </a:xfrm>
          <a:prstGeom prst="rect">
            <a:avLst/>
          </a:prstGeom>
        </p:spPr>
      </p:pic>
      <p:sp>
        <p:nvSpPr>
          <p:cNvPr id="10" name="Rectangle 9"/>
          <p:cNvSpPr/>
          <p:nvPr/>
        </p:nvSpPr>
        <p:spPr>
          <a:xfrm rot="21400202">
            <a:off x="914399" y="5690612"/>
            <a:ext cx="3105337" cy="184666"/>
          </a:xfrm>
          <a:prstGeom prst="rect">
            <a:avLst/>
          </a:prstGeom>
        </p:spPr>
        <p:txBody>
          <a:bodyPr wrap="none">
            <a:spAutoFit/>
          </a:bodyPr>
          <a:lstStyle/>
          <a:p>
            <a:r>
              <a:rPr lang="en-US" sz="600" dirty="0" smtClean="0"/>
              <a:t>University of Saskatchewan, University Library Special Collections, </a:t>
            </a:r>
            <a:r>
              <a:rPr lang="en-US" sz="600" dirty="0" err="1" smtClean="0"/>
              <a:t>Shortt</a:t>
            </a:r>
            <a:r>
              <a:rPr lang="en-US" sz="600" dirty="0" smtClean="0"/>
              <a:t> Library of </a:t>
            </a:r>
            <a:r>
              <a:rPr lang="en-US" sz="600" dirty="0" err="1" smtClean="0"/>
              <a:t>Canadiana</a:t>
            </a:r>
            <a:r>
              <a:rPr lang="en-US" sz="600" dirty="0" smtClean="0"/>
              <a:t> </a:t>
            </a:r>
            <a:endParaRPr lang="en-US" sz="600" dirty="0"/>
          </a:p>
        </p:txBody>
      </p:sp>
    </p:spTree>
    <p:extLst>
      <p:ext uri="{BB962C8B-B14F-4D97-AF65-F5344CB8AC3E}">
        <p14:creationId xmlns:p14="http://schemas.microsoft.com/office/powerpoint/2010/main" val="31125808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8607"/>
            <a:ext cx="7313613" cy="868362"/>
          </a:xfrm>
        </p:spPr>
        <p:txBody>
          <a:bodyPr/>
          <a:lstStyle/>
          <a:p>
            <a:r>
              <a:rPr lang="en-US" dirty="0"/>
              <a:t>What Can You Do? </a:t>
            </a:r>
          </a:p>
        </p:txBody>
      </p:sp>
      <p:sp>
        <p:nvSpPr>
          <p:cNvPr id="3" name="Content Placeholder 2"/>
          <p:cNvSpPr>
            <a:spLocks noGrp="1"/>
          </p:cNvSpPr>
          <p:nvPr>
            <p:ph idx="1"/>
          </p:nvPr>
        </p:nvSpPr>
        <p:spPr>
          <a:xfrm>
            <a:off x="914400" y="1257645"/>
            <a:ext cx="7313613" cy="4056062"/>
          </a:xfrm>
        </p:spPr>
        <p:txBody>
          <a:bodyPr/>
          <a:lstStyle/>
          <a:p>
            <a:r>
              <a:rPr lang="en-US" dirty="0"/>
              <a:t>Is there still work to do with equality in Canada? </a:t>
            </a:r>
          </a:p>
          <a:p>
            <a:pPr lvl="1"/>
            <a:r>
              <a:rPr lang="en-US" dirty="0"/>
              <a:t>Are women really equal? </a:t>
            </a:r>
          </a:p>
          <a:p>
            <a:pPr lvl="1"/>
            <a:r>
              <a:rPr lang="en-US" dirty="0"/>
              <a:t>What can you do to support equality in your community? </a:t>
            </a:r>
          </a:p>
          <a:p>
            <a:r>
              <a:rPr lang="en-US" dirty="0"/>
              <a:t>Canada has evolved with voting rights, is there still more that we can do? </a:t>
            </a:r>
          </a:p>
        </p:txBody>
      </p:sp>
      <p:pic>
        <p:nvPicPr>
          <p:cNvPr id="1433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7558" y="5602287"/>
            <a:ext cx="15101888" cy="12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K:\desktop\Exhibits\Suffrage\Panels and Biographies\National Brand Design\COLINS FILES\Sisters Logotype horiz Folder\Sisters Logotype horiz.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30467" y="3503763"/>
            <a:ext cx="7497546" cy="2726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82373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Women in Canadian History</a:t>
            </a:r>
          </a:p>
        </p:txBody>
      </p:sp>
      <p:sp>
        <p:nvSpPr>
          <p:cNvPr id="3" name="Content Placeholder 2"/>
          <p:cNvSpPr>
            <a:spLocks noGrp="1"/>
          </p:cNvSpPr>
          <p:nvPr>
            <p:ph idx="1"/>
          </p:nvPr>
        </p:nvSpPr>
        <p:spPr>
          <a:xfrm>
            <a:off x="790576" y="1735138"/>
            <a:ext cx="7639050" cy="4056062"/>
          </a:xfrm>
        </p:spPr>
        <p:txBody>
          <a:bodyPr>
            <a:normAutofit lnSpcReduction="10000"/>
          </a:bodyPr>
          <a:lstStyle/>
          <a:p>
            <a:r>
              <a:rPr lang="en-US" dirty="0"/>
              <a:t>Women’s History</a:t>
            </a:r>
          </a:p>
          <a:p>
            <a:pPr lvl="1"/>
            <a:r>
              <a:rPr lang="en-US" dirty="0"/>
              <a:t>It is important to acknowledge these stories and share </a:t>
            </a:r>
            <a:r>
              <a:rPr lang="en-US" dirty="0" smtClean="0"/>
              <a:t>women’s perspectives. </a:t>
            </a:r>
            <a:endParaRPr lang="en-US" dirty="0"/>
          </a:p>
          <a:p>
            <a:pPr lvl="1"/>
            <a:r>
              <a:rPr lang="en-US" dirty="0" smtClean="0"/>
              <a:t>Women’s equality</a:t>
            </a:r>
            <a:endParaRPr lang="en-US" dirty="0"/>
          </a:p>
          <a:p>
            <a:r>
              <a:rPr lang="en-US" dirty="0" smtClean="0"/>
              <a:t>Indigenous </a:t>
            </a:r>
            <a:r>
              <a:rPr lang="en-US" dirty="0"/>
              <a:t>History </a:t>
            </a:r>
          </a:p>
          <a:p>
            <a:pPr lvl="1"/>
            <a:r>
              <a:rPr lang="en-US" dirty="0"/>
              <a:t>M</a:t>
            </a:r>
            <a:r>
              <a:rPr lang="en-US" dirty="0" smtClean="0"/>
              <a:t>any Indigenous women </a:t>
            </a:r>
            <a:r>
              <a:rPr lang="en-US" dirty="0"/>
              <a:t>fought for </a:t>
            </a:r>
            <a:r>
              <a:rPr lang="en-US" dirty="0" smtClean="0"/>
              <a:t>Indigenous women’s equality and rights. </a:t>
            </a:r>
            <a:endParaRPr lang="en-US" dirty="0"/>
          </a:p>
          <a:p>
            <a:pPr lvl="2"/>
            <a:r>
              <a:rPr lang="en-US" dirty="0"/>
              <a:t>Bill C-31</a:t>
            </a:r>
          </a:p>
          <a:p>
            <a:pPr lvl="2"/>
            <a:r>
              <a:rPr lang="en-US" dirty="0" smtClean="0"/>
              <a:t>Indigenous </a:t>
            </a:r>
            <a:r>
              <a:rPr lang="en-US" dirty="0"/>
              <a:t>people </a:t>
            </a:r>
            <a:r>
              <a:rPr lang="en-US" dirty="0" smtClean="0"/>
              <a:t>voting</a:t>
            </a:r>
          </a:p>
          <a:p>
            <a:pPr lvl="2"/>
            <a:r>
              <a:rPr lang="en-US" dirty="0" smtClean="0"/>
              <a:t>Current activists today</a:t>
            </a:r>
            <a:endParaRPr lang="en-US" dirty="0"/>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28" y="5943472"/>
            <a:ext cx="1829056" cy="91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3"/>
          <a:stretch>
            <a:fillRect/>
          </a:stretch>
        </p:blipFill>
        <p:spPr>
          <a:xfrm>
            <a:off x="8225897" y="6163253"/>
            <a:ext cx="715618" cy="548640"/>
          </a:xfrm>
          <a:prstGeom prst="rect">
            <a:avLst/>
          </a:prstGeom>
        </p:spPr>
      </p:pic>
    </p:spTree>
    <p:extLst>
      <p:ext uri="{BB962C8B-B14F-4D97-AF65-F5344CB8AC3E}">
        <p14:creationId xmlns:p14="http://schemas.microsoft.com/office/powerpoint/2010/main" val="2669720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Excluded</a:t>
            </a:r>
          </a:p>
        </p:txBody>
      </p:sp>
      <p:sp>
        <p:nvSpPr>
          <p:cNvPr id="3" name="Content Placeholder 2"/>
          <p:cNvSpPr>
            <a:spLocks noGrp="1"/>
          </p:cNvSpPr>
          <p:nvPr>
            <p:ph idx="1"/>
          </p:nvPr>
        </p:nvSpPr>
        <p:spPr>
          <a:xfrm>
            <a:off x="914400" y="1735138"/>
            <a:ext cx="7313613" cy="4208462"/>
          </a:xfrm>
        </p:spPr>
        <p:txBody>
          <a:bodyPr>
            <a:normAutofit lnSpcReduction="10000"/>
          </a:bodyPr>
          <a:lstStyle/>
          <a:p>
            <a:r>
              <a:rPr lang="en-US" dirty="0"/>
              <a:t>Groups throughout Canadian history were faced with obstacles to achieve their full rights and to be able to vote in Canada. Some groups were not able to vote in Canada for a long time, while others had limited franchise. </a:t>
            </a:r>
          </a:p>
          <a:p>
            <a:pPr lvl="1"/>
            <a:r>
              <a:rPr lang="en-US" dirty="0"/>
              <a:t>Some of the reasons for this included: </a:t>
            </a:r>
          </a:p>
          <a:p>
            <a:pPr lvl="2"/>
            <a:r>
              <a:rPr lang="en-US" dirty="0"/>
              <a:t>Language </a:t>
            </a:r>
          </a:p>
          <a:p>
            <a:pPr lvl="2"/>
            <a:r>
              <a:rPr lang="en-US" dirty="0"/>
              <a:t>Culture </a:t>
            </a:r>
          </a:p>
          <a:p>
            <a:pPr lvl="2"/>
            <a:r>
              <a:rPr lang="en-US" dirty="0"/>
              <a:t>Ethnicity  </a:t>
            </a:r>
          </a:p>
          <a:p>
            <a:pPr lvl="2"/>
            <a:r>
              <a:rPr lang="en-US" dirty="0"/>
              <a:t>Religious Beliefs </a:t>
            </a:r>
          </a:p>
          <a:p>
            <a:pPr lvl="2"/>
            <a:r>
              <a:rPr lang="en-US" dirty="0"/>
              <a:t>Disabilities </a:t>
            </a:r>
          </a:p>
          <a:p>
            <a:pPr lvl="2"/>
            <a:endParaRPr lang="en-US" dirty="0"/>
          </a:p>
          <a:p>
            <a:pPr lvl="2"/>
            <a:endParaRPr lang="en-US" dirty="0"/>
          </a:p>
          <a:p>
            <a:pPr marL="914400" lvl="2" indent="0">
              <a:buNone/>
            </a:pPr>
            <a:endParaRPr lang="en-US" dirty="0"/>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28" y="5943472"/>
            <a:ext cx="1829056" cy="91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3"/>
          <a:stretch>
            <a:fillRect/>
          </a:stretch>
        </p:blipFill>
        <p:spPr>
          <a:xfrm>
            <a:off x="8225897" y="6163253"/>
            <a:ext cx="715618" cy="548640"/>
          </a:xfrm>
          <a:prstGeom prst="rect">
            <a:avLst/>
          </a:prstGeom>
        </p:spPr>
      </p:pic>
    </p:spTree>
    <p:extLst>
      <p:ext uri="{BB962C8B-B14F-4D97-AF65-F5344CB8AC3E}">
        <p14:creationId xmlns:p14="http://schemas.microsoft.com/office/powerpoint/2010/main" val="25433820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omenBelong-S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27315" y="1049694"/>
            <a:ext cx="7956391" cy="4475470"/>
          </a:xfrm>
          <a:prstGeom prst="rect">
            <a:avLst/>
          </a:prstGeom>
          <a:ln w="152400">
            <a:solidFill>
              <a:schemeClr val="bg1"/>
            </a:solidFill>
          </a:ln>
        </p:spPr>
      </p:pic>
      <p:sp>
        <p:nvSpPr>
          <p:cNvPr id="3" name="TextBox 2"/>
          <p:cNvSpPr txBox="1"/>
          <p:nvPr/>
        </p:nvSpPr>
        <p:spPr>
          <a:xfrm>
            <a:off x="2511736" y="5754405"/>
            <a:ext cx="3770904" cy="646331"/>
          </a:xfrm>
          <a:prstGeom prst="rect">
            <a:avLst/>
          </a:prstGeom>
          <a:noFill/>
        </p:spPr>
        <p:txBody>
          <a:bodyPr wrap="none" rtlCol="0">
            <a:spAutoFit/>
          </a:bodyPr>
          <a:lstStyle/>
          <a:p>
            <a:r>
              <a:rPr lang="en-US" dirty="0" smtClean="0"/>
              <a:t>Source: </a:t>
            </a:r>
            <a:r>
              <a:rPr lang="en-US" dirty="0" smtClean="0">
                <a:hlinkClick r:id="rId5"/>
              </a:rPr>
              <a:t>https</a:t>
            </a:r>
            <a:r>
              <a:rPr lang="en-US" dirty="0">
                <a:hlinkClick r:id="rId5"/>
              </a:rPr>
              <a:t>://</a:t>
            </a:r>
            <a:r>
              <a:rPr lang="en-US" dirty="0" smtClean="0">
                <a:hlinkClick r:id="rId5"/>
              </a:rPr>
              <a:t>vimeo.com/187730099</a:t>
            </a:r>
            <a:endParaRPr lang="en-US" dirty="0" smtClean="0"/>
          </a:p>
          <a:p>
            <a:endParaRPr lang="en-US" dirty="0"/>
          </a:p>
        </p:txBody>
      </p:sp>
      <p:sp>
        <p:nvSpPr>
          <p:cNvPr id="4" name="Title 1"/>
          <p:cNvSpPr txBox="1">
            <a:spLocks/>
          </p:cNvSpPr>
          <p:nvPr/>
        </p:nvSpPr>
        <p:spPr>
          <a:xfrm>
            <a:off x="245533" y="1693"/>
            <a:ext cx="7772400" cy="1362075"/>
          </a:xfrm>
          <a:prstGeom prst="rect">
            <a:avLst/>
          </a:prstGeom>
        </p:spPr>
        <p:txBody>
          <a:bodyPr/>
          <a:lstStyle>
            <a:lvl1pPr algn="ctr" defTabSz="914400" rtl="0" eaLnBrk="1" latinLnBrk="0" hangingPunct="1">
              <a:spcBef>
                <a:spcPct val="0"/>
              </a:spcBef>
              <a:buNone/>
              <a:defRPr sz="4600" kern="1200">
                <a:solidFill>
                  <a:schemeClr val="tx1"/>
                </a:solidFill>
                <a:latin typeface="+mj-lt"/>
                <a:ea typeface="+mj-ea"/>
                <a:cs typeface="+mj-cs"/>
              </a:defRPr>
            </a:lvl1pPr>
          </a:lstStyle>
          <a:p>
            <a:endParaRPr lang="en-US" dirty="0"/>
          </a:p>
        </p:txBody>
      </p:sp>
      <p:sp>
        <p:nvSpPr>
          <p:cNvPr id="5" name="Title 1"/>
          <p:cNvSpPr txBox="1">
            <a:spLocks/>
          </p:cNvSpPr>
          <p:nvPr/>
        </p:nvSpPr>
        <p:spPr>
          <a:xfrm>
            <a:off x="364066" y="3386"/>
            <a:ext cx="7772400" cy="1362075"/>
          </a:xfrm>
          <a:prstGeom prst="rect">
            <a:avLst/>
          </a:prstGeom>
        </p:spPr>
        <p:txBody>
          <a:bodyPr/>
          <a:lstStyle>
            <a:lvl1pPr algn="ctr" defTabSz="914400" rtl="0" eaLnBrk="1" latinLnBrk="0" hangingPunct="1">
              <a:spcBef>
                <a:spcPct val="0"/>
              </a:spcBef>
              <a:buNone/>
              <a:defRPr sz="4600" kern="1200">
                <a:solidFill>
                  <a:schemeClr val="tx1"/>
                </a:solidFill>
                <a:latin typeface="+mj-lt"/>
                <a:ea typeface="+mj-ea"/>
                <a:cs typeface="+mj-cs"/>
              </a:defRPr>
            </a:lvl1pPr>
          </a:lstStyle>
          <a:p>
            <a:endParaRPr lang="en-US" dirty="0"/>
          </a:p>
        </p:txBody>
      </p:sp>
      <p:sp>
        <p:nvSpPr>
          <p:cNvPr id="6" name="Rectangle 5"/>
          <p:cNvSpPr/>
          <p:nvPr/>
        </p:nvSpPr>
        <p:spPr>
          <a:xfrm>
            <a:off x="2618709" y="14439"/>
            <a:ext cx="3906582" cy="769441"/>
          </a:xfrm>
          <a:prstGeom prst="rect">
            <a:avLst/>
          </a:prstGeom>
        </p:spPr>
        <p:txBody>
          <a:bodyPr wrap="none">
            <a:spAutoFit/>
          </a:bodyPr>
          <a:lstStyle/>
          <a:p>
            <a:r>
              <a:rPr lang="en-US" sz="4400" b="1" dirty="0"/>
              <a:t>#</a:t>
            </a:r>
            <a:r>
              <a:rPr lang="en-US" sz="4400" b="1" dirty="0" err="1"/>
              <a:t>WomenBelong</a:t>
            </a:r>
            <a:endParaRPr lang="en-US" sz="4400" b="1" dirty="0"/>
          </a:p>
        </p:txBody>
      </p:sp>
      <p:pic>
        <p:nvPicPr>
          <p:cNvPr id="8"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28" y="5943472"/>
            <a:ext cx="1829056" cy="91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7"/>
          <a:stretch>
            <a:fillRect/>
          </a:stretch>
        </p:blipFill>
        <p:spPr>
          <a:xfrm>
            <a:off x="8225897" y="6163253"/>
            <a:ext cx="715618" cy="548640"/>
          </a:xfrm>
          <a:prstGeom prst="rect">
            <a:avLst/>
          </a:prstGeom>
        </p:spPr>
      </p:pic>
    </p:spTree>
    <p:extLst>
      <p:ext uri="{BB962C8B-B14F-4D97-AF65-F5344CB8AC3E}">
        <p14:creationId xmlns:p14="http://schemas.microsoft.com/office/powerpoint/2010/main" val="33108779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7957"/>
            <a:ext cx="7772400" cy="1362075"/>
          </a:xfrm>
        </p:spPr>
        <p:txBody>
          <a:bodyPr/>
          <a:lstStyle/>
          <a:p>
            <a:r>
              <a:rPr lang="en-US" dirty="0" smtClean="0"/>
              <a:t>What does equality mean to you?</a:t>
            </a:r>
            <a:endParaRPr lang="en-US" dirty="0"/>
          </a:p>
        </p:txBody>
      </p:sp>
      <p:sp>
        <p:nvSpPr>
          <p:cNvPr id="3" name="Text Placeholder 2"/>
          <p:cNvSpPr>
            <a:spLocks noGrp="1"/>
          </p:cNvSpPr>
          <p:nvPr>
            <p:ph type="body" idx="1"/>
          </p:nvPr>
        </p:nvSpPr>
        <p:spPr/>
        <p:txBody>
          <a:bodyPr>
            <a:normAutofit lnSpcReduction="10000"/>
          </a:bodyPr>
          <a:lstStyle/>
          <a:p>
            <a:r>
              <a:rPr lang="en-US" dirty="0" smtClean="0"/>
              <a:t>For two minutes, write down in groups of two what the term equality means to you. You will then share your definition with the rest of the group. </a:t>
            </a:r>
            <a:endParaRPr lang="en-US" dirty="0"/>
          </a:p>
        </p:txBody>
      </p:sp>
    </p:spTree>
    <p:extLst>
      <p:ext uri="{BB962C8B-B14F-4D97-AF65-F5344CB8AC3E}">
        <p14:creationId xmlns:p14="http://schemas.microsoft.com/office/powerpoint/2010/main" val="19240052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type="pic" sz="quarter" idx="4294967295"/>
          </p:nvPr>
        </p:nvPicPr>
        <p:blipFill>
          <a:blip r:embed="rId2" cstate="email">
            <a:extLst>
              <a:ext uri="{28A0092B-C50C-407E-A947-70E740481C1C}">
                <a14:useLocalDpi xmlns:a14="http://schemas.microsoft.com/office/drawing/2010/main" val="0"/>
              </a:ext>
            </a:extLst>
          </a:blip>
          <a:srcRect l="4834" r="4834"/>
          <a:stretch>
            <a:fillRect/>
          </a:stretch>
        </p:blipFill>
        <p:spPr bwMode="auto">
          <a:xfrm rot="21421631">
            <a:off x="739428" y="462813"/>
            <a:ext cx="3468688" cy="5124450"/>
          </a:xfrm>
          <a:prstGeom prst="rect">
            <a:avLst/>
          </a:prstGeom>
          <a:noFill/>
          <a:ln w="152400">
            <a:solidFill>
              <a:schemeClr val="bg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3" name="Text Placeholder 2"/>
          <p:cNvSpPr>
            <a:spLocks noGrp="1"/>
          </p:cNvSpPr>
          <p:nvPr>
            <p:ph type="body" sz="half" idx="4294967295"/>
          </p:nvPr>
        </p:nvSpPr>
        <p:spPr>
          <a:xfrm>
            <a:off x="4854408" y="2670484"/>
            <a:ext cx="3565525" cy="2162175"/>
          </a:xfrm>
        </p:spPr>
        <p:txBody>
          <a:bodyPr>
            <a:normAutofit fontScale="92500" lnSpcReduction="20000"/>
          </a:bodyPr>
          <a:lstStyle/>
          <a:p>
            <a:r>
              <a:rPr lang="en-US" dirty="0"/>
              <a:t>This activity will look at the women who fought for the vote and rights in Canada. As well as the women who continue to fight for women’s rights and equality today. </a:t>
            </a:r>
          </a:p>
          <a:p>
            <a:endParaRPr lang="en-US" dirty="0"/>
          </a:p>
        </p:txBody>
      </p:sp>
      <p:sp>
        <p:nvSpPr>
          <p:cNvPr id="2" name="Title 1"/>
          <p:cNvSpPr>
            <a:spLocks noGrp="1"/>
          </p:cNvSpPr>
          <p:nvPr>
            <p:ph type="title" idx="4294967295"/>
          </p:nvPr>
        </p:nvSpPr>
        <p:spPr>
          <a:xfrm>
            <a:off x="4854408" y="1369327"/>
            <a:ext cx="3565525" cy="1162050"/>
          </a:xfrm>
        </p:spPr>
        <p:txBody>
          <a:bodyPr/>
          <a:lstStyle/>
          <a:p>
            <a:r>
              <a:rPr lang="en-US" dirty="0" smtClean="0"/>
              <a:t>Activity</a:t>
            </a:r>
            <a:endParaRPr lang="en-US" dirty="0"/>
          </a:p>
        </p:txBody>
      </p:sp>
      <p:pic>
        <p:nvPicPr>
          <p:cNvPr id="8" name="Picture 7"/>
          <p:cNvPicPr>
            <a:picLocks noChangeAspect="1"/>
          </p:cNvPicPr>
          <p:nvPr/>
        </p:nvPicPr>
        <p:blipFill>
          <a:blip r:embed="rId3"/>
          <a:stretch>
            <a:fillRect/>
          </a:stretch>
        </p:blipFill>
        <p:spPr>
          <a:xfrm>
            <a:off x="8225897" y="6163253"/>
            <a:ext cx="715618" cy="548640"/>
          </a:xfrm>
          <a:prstGeom prst="rect">
            <a:avLst/>
          </a:prstGeom>
        </p:spPr>
      </p:pic>
      <p:pic>
        <p:nvPicPr>
          <p:cNvPr id="10"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28" y="5943472"/>
            <a:ext cx="1829056" cy="91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rot="21343025">
            <a:off x="871232" y="5607859"/>
            <a:ext cx="1566454" cy="184666"/>
          </a:xfrm>
          <a:prstGeom prst="rect">
            <a:avLst/>
          </a:prstGeom>
          <a:noFill/>
        </p:spPr>
        <p:txBody>
          <a:bodyPr wrap="none" rtlCol="0">
            <a:spAutoFit/>
          </a:bodyPr>
          <a:lstStyle/>
          <a:p>
            <a:r>
              <a:rPr lang="en-US" sz="600" dirty="0" smtClean="0">
                <a:solidFill>
                  <a:prstClr val="black"/>
                </a:solidFill>
              </a:rPr>
              <a:t>Photo courtesy: Diefenbaker Canada Centre </a:t>
            </a:r>
            <a:endParaRPr lang="en-US" sz="600" dirty="0">
              <a:solidFill>
                <a:prstClr val="black"/>
              </a:solidFill>
            </a:endParaRPr>
          </a:p>
        </p:txBody>
      </p:sp>
    </p:spTree>
    <p:extLst>
      <p:ext uri="{BB962C8B-B14F-4D97-AF65-F5344CB8AC3E}">
        <p14:creationId xmlns:p14="http://schemas.microsoft.com/office/powerpoint/2010/main" val="30130611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Task</a:t>
            </a:r>
          </a:p>
        </p:txBody>
      </p:sp>
      <p:sp>
        <p:nvSpPr>
          <p:cNvPr id="3" name="Content Placeholder 2"/>
          <p:cNvSpPr>
            <a:spLocks noGrp="1"/>
          </p:cNvSpPr>
          <p:nvPr>
            <p:ph idx="1"/>
          </p:nvPr>
        </p:nvSpPr>
        <p:spPr/>
        <p:txBody>
          <a:bodyPr>
            <a:normAutofit fontScale="85000" lnSpcReduction="20000"/>
          </a:bodyPr>
          <a:lstStyle/>
          <a:p>
            <a:r>
              <a:rPr lang="en-US" dirty="0"/>
              <a:t>You will be separated into 5 different groups. </a:t>
            </a:r>
          </a:p>
          <a:p>
            <a:r>
              <a:rPr lang="en-US" dirty="0"/>
              <a:t>Each group will get a package that looks at different groups of people who either:</a:t>
            </a:r>
          </a:p>
          <a:p>
            <a:pPr lvl="1"/>
            <a:r>
              <a:rPr lang="en-US" dirty="0"/>
              <a:t>Were involved in the suffrage movement, or </a:t>
            </a:r>
          </a:p>
          <a:p>
            <a:pPr lvl="1"/>
            <a:r>
              <a:rPr lang="en-US" dirty="0"/>
              <a:t>Are strong activists today. </a:t>
            </a:r>
          </a:p>
          <a:p>
            <a:r>
              <a:rPr lang="en-US" dirty="0"/>
              <a:t>Your group will answer questions pertaining to that group of people. </a:t>
            </a:r>
          </a:p>
          <a:p>
            <a:r>
              <a:rPr lang="en-US" dirty="0"/>
              <a:t>Your group will then make a newspaper article that describes a person, group, or image that was a part of the suffrage movement. </a:t>
            </a:r>
          </a:p>
          <a:p>
            <a:r>
              <a:rPr lang="en-US" dirty="0"/>
              <a:t>End: Present your article! We will put our articles </a:t>
            </a:r>
            <a:r>
              <a:rPr lang="en-US" dirty="0" smtClean="0"/>
              <a:t>together to form a </a:t>
            </a:r>
            <a:r>
              <a:rPr lang="en-US" i="1" dirty="0" smtClean="0"/>
              <a:t>Grain Grower’s Guide</a:t>
            </a:r>
            <a:r>
              <a:rPr lang="en-US" dirty="0" smtClean="0"/>
              <a:t>.</a:t>
            </a:r>
            <a:endParaRPr lang="en-US" dirty="0"/>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28" y="5943472"/>
            <a:ext cx="1829056" cy="91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3"/>
          <a:stretch>
            <a:fillRect/>
          </a:stretch>
        </p:blipFill>
        <p:spPr>
          <a:xfrm>
            <a:off x="8225897" y="6163253"/>
            <a:ext cx="715618" cy="548640"/>
          </a:xfrm>
          <a:prstGeom prst="rect">
            <a:avLst/>
          </a:prstGeom>
        </p:spPr>
      </p:pic>
    </p:spTree>
    <p:extLst>
      <p:ext uri="{BB962C8B-B14F-4D97-AF65-F5344CB8AC3E}">
        <p14:creationId xmlns:p14="http://schemas.microsoft.com/office/powerpoint/2010/main" val="2139037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for Each Group</a:t>
            </a:r>
          </a:p>
        </p:txBody>
      </p:sp>
      <p:sp>
        <p:nvSpPr>
          <p:cNvPr id="3" name="Content Placeholder 2"/>
          <p:cNvSpPr>
            <a:spLocks noGrp="1"/>
          </p:cNvSpPr>
          <p:nvPr>
            <p:ph idx="1"/>
          </p:nvPr>
        </p:nvSpPr>
        <p:spPr/>
        <p:txBody>
          <a:bodyPr>
            <a:normAutofit lnSpcReduction="10000"/>
          </a:bodyPr>
          <a:lstStyle/>
          <a:p>
            <a:r>
              <a:rPr lang="en-US" dirty="0"/>
              <a:t>Gathering Information from </a:t>
            </a:r>
            <a:r>
              <a:rPr lang="en-US" dirty="0" smtClean="0"/>
              <a:t>articles </a:t>
            </a:r>
            <a:endParaRPr lang="en-US" dirty="0"/>
          </a:p>
          <a:p>
            <a:pPr lvl="1"/>
            <a:r>
              <a:rPr lang="en-US" dirty="0"/>
              <a:t>Read over information package. </a:t>
            </a:r>
          </a:p>
          <a:p>
            <a:r>
              <a:rPr lang="en-US" dirty="0"/>
              <a:t>Note Taker</a:t>
            </a:r>
          </a:p>
          <a:p>
            <a:pPr lvl="1"/>
            <a:r>
              <a:rPr lang="en-US" dirty="0"/>
              <a:t>Take notes from the information. </a:t>
            </a:r>
          </a:p>
          <a:p>
            <a:r>
              <a:rPr lang="en-US" dirty="0"/>
              <a:t>Writer</a:t>
            </a:r>
          </a:p>
          <a:p>
            <a:pPr lvl="1"/>
            <a:r>
              <a:rPr lang="en-US" dirty="0"/>
              <a:t>Document what to include in your </a:t>
            </a:r>
            <a:r>
              <a:rPr lang="en-US" dirty="0" smtClean="0"/>
              <a:t>newspaper article</a:t>
            </a:r>
            <a:r>
              <a:rPr lang="en-US" dirty="0"/>
              <a:t>. </a:t>
            </a:r>
          </a:p>
          <a:p>
            <a:r>
              <a:rPr lang="en-US" dirty="0"/>
              <a:t>Drawer/Designer </a:t>
            </a:r>
          </a:p>
          <a:p>
            <a:pPr lvl="1"/>
            <a:r>
              <a:rPr lang="en-US" dirty="0"/>
              <a:t>You will design the top corner that describes the main focus of your article. </a:t>
            </a:r>
          </a:p>
          <a:p>
            <a:endParaRPr lang="en-US" dirty="0"/>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28" y="5943472"/>
            <a:ext cx="1829056" cy="91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3"/>
          <a:stretch>
            <a:fillRect/>
          </a:stretch>
        </p:blipFill>
        <p:spPr>
          <a:xfrm>
            <a:off x="8225897" y="6163253"/>
            <a:ext cx="715618" cy="548640"/>
          </a:xfrm>
          <a:prstGeom prst="rect">
            <a:avLst/>
          </a:prstGeom>
        </p:spPr>
      </p:pic>
    </p:spTree>
    <p:extLst>
      <p:ext uri="{BB962C8B-B14F-4D97-AF65-F5344CB8AC3E}">
        <p14:creationId xmlns:p14="http://schemas.microsoft.com/office/powerpoint/2010/main" val="28649749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16594" y="853743"/>
            <a:ext cx="3567112" cy="1747838"/>
          </a:xfrm>
          <a:prstGeom prst="rect">
            <a:avLst/>
          </a:prstGeom>
        </p:spPr>
        <p:txBody>
          <a:bodyPr/>
          <a:lstStyle/>
          <a:p>
            <a:r>
              <a:rPr lang="en-US" sz="3600" dirty="0" smtClean="0"/>
              <a:t>Group 1</a:t>
            </a:r>
            <a:r>
              <a:rPr lang="en-US" sz="3600" dirty="0"/>
              <a:t>: </a:t>
            </a:r>
            <a:r>
              <a:rPr lang="en-US" sz="3600" dirty="0" smtClean="0"/>
              <a:t>Propaganda</a:t>
            </a:r>
            <a:r>
              <a:rPr lang="en-US" dirty="0"/>
              <a:t/>
            </a:r>
            <a:br>
              <a:rPr lang="en-US" dirty="0"/>
            </a:br>
            <a:endParaRPr lang="en-US" dirty="0"/>
          </a:p>
        </p:txBody>
      </p:sp>
      <p:sp>
        <p:nvSpPr>
          <p:cNvPr id="3" name="Text Placeholder 2"/>
          <p:cNvSpPr>
            <a:spLocks noGrp="1"/>
          </p:cNvSpPr>
          <p:nvPr>
            <p:ph type="body" sz="half" idx="4294967295"/>
          </p:nvPr>
        </p:nvSpPr>
        <p:spPr>
          <a:xfrm>
            <a:off x="5018181" y="2071688"/>
            <a:ext cx="3565525" cy="3717925"/>
          </a:xfrm>
          <a:prstGeom prst="rect">
            <a:avLst/>
          </a:prstGeom>
        </p:spPr>
        <p:txBody>
          <a:bodyPr>
            <a:normAutofit fontScale="25000" lnSpcReduction="20000"/>
          </a:bodyPr>
          <a:lstStyle/>
          <a:p>
            <a:pPr>
              <a:lnSpc>
                <a:spcPct val="120000"/>
              </a:lnSpc>
              <a:spcBef>
                <a:spcPts val="600"/>
              </a:spcBef>
              <a:buFont typeface="Arial" pitchFamily="34" charset="0"/>
              <a:buChar char="•"/>
            </a:pPr>
            <a:r>
              <a:rPr lang="en-US" sz="6400" dirty="0"/>
              <a:t>This package will look at the propaganda and cartoons that either supported or were against the suffrage movement. Some questions to consider when looking at the images </a:t>
            </a:r>
            <a:r>
              <a:rPr lang="en-US" sz="6400" dirty="0" smtClean="0"/>
              <a:t>include:</a:t>
            </a:r>
          </a:p>
          <a:p>
            <a:pPr>
              <a:lnSpc>
                <a:spcPct val="120000"/>
              </a:lnSpc>
              <a:spcBef>
                <a:spcPts val="600"/>
              </a:spcBef>
              <a:buFont typeface="Arial" pitchFamily="34" charset="0"/>
              <a:buChar char="•"/>
            </a:pPr>
            <a:r>
              <a:rPr lang="en-US" sz="6400" dirty="0" smtClean="0"/>
              <a:t>How </a:t>
            </a:r>
            <a:r>
              <a:rPr lang="en-US" sz="6400" dirty="0"/>
              <a:t>was this important to the suffrage movement? </a:t>
            </a:r>
            <a:endParaRPr lang="en-US" sz="6400" dirty="0" smtClean="0"/>
          </a:p>
          <a:p>
            <a:pPr>
              <a:lnSpc>
                <a:spcPct val="120000"/>
              </a:lnSpc>
              <a:spcBef>
                <a:spcPts val="600"/>
              </a:spcBef>
              <a:buFont typeface="Arial" pitchFamily="34" charset="0"/>
              <a:buChar char="•"/>
            </a:pPr>
            <a:r>
              <a:rPr lang="en-US" sz="6400" dirty="0" smtClean="0"/>
              <a:t>What </a:t>
            </a:r>
            <a:r>
              <a:rPr lang="en-US" sz="6400" dirty="0"/>
              <a:t>do these images </a:t>
            </a:r>
            <a:r>
              <a:rPr lang="en-US" sz="6400" dirty="0" smtClean="0"/>
              <a:t>mean?</a:t>
            </a:r>
          </a:p>
          <a:p>
            <a:pPr>
              <a:lnSpc>
                <a:spcPct val="120000"/>
              </a:lnSpc>
              <a:spcBef>
                <a:spcPts val="600"/>
              </a:spcBef>
              <a:buFont typeface="Arial" pitchFamily="34" charset="0"/>
              <a:buChar char="•"/>
            </a:pPr>
            <a:r>
              <a:rPr lang="en-US" sz="6400" dirty="0" smtClean="0"/>
              <a:t>Is </a:t>
            </a:r>
            <a:r>
              <a:rPr lang="en-US" sz="6400" dirty="0"/>
              <a:t>this for suffrage or against suffrage? How? </a:t>
            </a:r>
            <a:endParaRPr lang="en-US" sz="6400" dirty="0" smtClean="0"/>
          </a:p>
          <a:p>
            <a:pPr>
              <a:lnSpc>
                <a:spcPct val="120000"/>
              </a:lnSpc>
              <a:spcBef>
                <a:spcPts val="600"/>
              </a:spcBef>
              <a:buFont typeface="Arial" pitchFamily="34" charset="0"/>
              <a:buChar char="•"/>
            </a:pPr>
            <a:r>
              <a:rPr lang="en-US" sz="6400" dirty="0" smtClean="0"/>
              <a:t>How </a:t>
            </a:r>
            <a:r>
              <a:rPr lang="en-US" sz="6400" dirty="0"/>
              <a:t>can this be influential on society? </a:t>
            </a:r>
          </a:p>
          <a:p>
            <a:endParaRPr lang="en-US" dirty="0"/>
          </a:p>
        </p:txBody>
      </p:sp>
      <p:pic>
        <p:nvPicPr>
          <p:cNvPr id="7"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28" y="5943472"/>
            <a:ext cx="1829056" cy="91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3"/>
          <a:stretch>
            <a:fillRect/>
          </a:stretch>
        </p:blipFill>
        <p:spPr>
          <a:xfrm>
            <a:off x="8225897" y="6163253"/>
            <a:ext cx="715618" cy="54864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21282047">
            <a:off x="733647" y="853743"/>
            <a:ext cx="3691439" cy="4777156"/>
          </a:xfrm>
          <a:prstGeom prst="rect">
            <a:avLst/>
          </a:prstGeom>
          <a:ln w="152400">
            <a:solidFill>
              <a:schemeClr val="bg1"/>
            </a:solidFill>
          </a:ln>
        </p:spPr>
      </p:pic>
      <p:pic>
        <p:nvPicPr>
          <p:cNvPr id="1028" name="Picture 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14400" y="5645022"/>
            <a:ext cx="1590675" cy="29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320780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theme1.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Inkwell.thmx</Template>
  <TotalTime>4903</TotalTime>
  <Words>901</Words>
  <Application>Microsoft Office PowerPoint</Application>
  <PresentationFormat>On-screen Show (4:3)</PresentationFormat>
  <Paragraphs>107</Paragraphs>
  <Slides>16</Slides>
  <Notes>2</Notes>
  <HiddenSlides>0</HiddenSlides>
  <MMClips>2</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Inkwell</vt:lpstr>
      <vt:lpstr>To Suffrage and Beyond</vt:lpstr>
      <vt:lpstr>Women in Canadian History</vt:lpstr>
      <vt:lpstr>Excluded</vt:lpstr>
      <vt:lpstr>PowerPoint Presentation</vt:lpstr>
      <vt:lpstr>What does equality mean to you?</vt:lpstr>
      <vt:lpstr>Activity</vt:lpstr>
      <vt:lpstr>Your Task</vt:lpstr>
      <vt:lpstr>Roles for Each Group</vt:lpstr>
      <vt:lpstr>Group 1: Propaganda </vt:lpstr>
      <vt:lpstr>Group 2:  Influential Women in Saskatchewan  </vt:lpstr>
      <vt:lpstr>Group 3: The Famous Five</vt:lpstr>
      <vt:lpstr>How 5 Women Changed Canada Forever Over a Cup of Tea</vt:lpstr>
      <vt:lpstr>Group 4: Women Activists Throughout the 20th Century</vt:lpstr>
      <vt:lpstr>Group 5: Women Activists Today</vt:lpstr>
      <vt:lpstr>Final  Newspaper</vt:lpstr>
      <vt:lpstr>What Can You Do?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Who’s perspective is it anyway?</dc:title>
  <dc:creator>Natasha  Kostyniuk</dc:creator>
  <cp:lastModifiedBy>U of S, Diefenbaker Canada Centre</cp:lastModifiedBy>
  <cp:revision>120</cp:revision>
  <cp:lastPrinted>2017-03-14T18:43:02Z</cp:lastPrinted>
  <dcterms:created xsi:type="dcterms:W3CDTF">2016-08-15T16:22:37Z</dcterms:created>
  <dcterms:modified xsi:type="dcterms:W3CDTF">2017-03-18T18:11:03Z</dcterms:modified>
</cp:coreProperties>
</file>